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61" r:id="rId2"/>
    <p:sldId id="417" r:id="rId3"/>
    <p:sldId id="362" r:id="rId4"/>
    <p:sldId id="363" r:id="rId5"/>
    <p:sldId id="364" r:id="rId6"/>
    <p:sldId id="366" r:id="rId7"/>
    <p:sldId id="367" r:id="rId8"/>
    <p:sldId id="365" r:id="rId9"/>
    <p:sldId id="368" r:id="rId10"/>
    <p:sldId id="369" r:id="rId11"/>
    <p:sldId id="370" r:id="rId12"/>
    <p:sldId id="371" r:id="rId13"/>
    <p:sldId id="372" r:id="rId14"/>
    <p:sldId id="373" r:id="rId15"/>
    <p:sldId id="375" r:id="rId16"/>
    <p:sldId id="374" r:id="rId17"/>
    <p:sldId id="376" r:id="rId18"/>
    <p:sldId id="378" r:id="rId19"/>
    <p:sldId id="380" r:id="rId20"/>
    <p:sldId id="379" r:id="rId21"/>
    <p:sldId id="381" r:id="rId22"/>
    <p:sldId id="382" r:id="rId23"/>
    <p:sldId id="383" r:id="rId24"/>
    <p:sldId id="386" r:id="rId25"/>
    <p:sldId id="389" r:id="rId26"/>
    <p:sldId id="390" r:id="rId27"/>
    <p:sldId id="385" r:id="rId28"/>
    <p:sldId id="393" r:id="rId29"/>
    <p:sldId id="391" r:id="rId30"/>
    <p:sldId id="395" r:id="rId31"/>
    <p:sldId id="394" r:id="rId32"/>
    <p:sldId id="396" r:id="rId33"/>
    <p:sldId id="398" r:id="rId34"/>
    <p:sldId id="397" r:id="rId35"/>
    <p:sldId id="399" r:id="rId36"/>
    <p:sldId id="387" r:id="rId37"/>
    <p:sldId id="401" r:id="rId38"/>
    <p:sldId id="402" r:id="rId39"/>
    <p:sldId id="400" r:id="rId40"/>
    <p:sldId id="407" r:id="rId41"/>
    <p:sldId id="408" r:id="rId42"/>
    <p:sldId id="409" r:id="rId43"/>
    <p:sldId id="410" r:id="rId44"/>
    <p:sldId id="411" r:id="rId45"/>
    <p:sldId id="412" r:id="rId46"/>
    <p:sldId id="414" r:id="rId47"/>
    <p:sldId id="413" r:id="rId48"/>
    <p:sldId id="415" r:id="rId49"/>
    <p:sldId id="416" r:id="rId50"/>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en" initials="NN" lastIdx="18" clrIdx="0"/>
  <p:cmAuthor id="1" name="Daniel Sitton" initials="DS" lastIdx="5" clrIdx="1"/>
  <p:cmAuthor id="2" name="Shahar Keren" initials="SK" lastIdx="7" clrIdx="2"/>
  <p:cmAuthor id="3" name="Moon Majumdar" initials="MM" lastIdx="3"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6F2"/>
    <a:srgbClr val="7F7F7F"/>
    <a:srgbClr val="C4BD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3562" autoAdjust="0"/>
  </p:normalViewPr>
  <p:slideViewPr>
    <p:cSldViewPr>
      <p:cViewPr varScale="1">
        <p:scale>
          <a:sx n="95" d="100"/>
          <a:sy n="95" d="100"/>
        </p:scale>
        <p:origin x="1572" y="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vl1pPr>
          </a:lstStyle>
          <a:p>
            <a:fld id="{6B6CDA70-3F40-416A-AA57-6A26AA8758E1}" type="datetimeFigureOut">
              <a:rPr lang="en-US" smtClean="0"/>
              <a:pPr/>
              <a:t>8/31/2017</a:t>
            </a:fld>
            <a:endParaRPr lang="en-US"/>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69"/>
            <a:ext cx="5438140" cy="44434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vl1pPr>
          </a:lstStyle>
          <a:p>
            <a:fld id="{FE515A60-0347-49AF-ABE6-191AD2628DD9}" type="slidenum">
              <a:rPr lang="en-US" smtClean="0"/>
              <a:pPr/>
              <a:t>‹#›</a:t>
            </a:fld>
            <a:endParaRPr lang="en-US"/>
          </a:p>
        </p:txBody>
      </p:sp>
    </p:spTree>
    <p:extLst>
      <p:ext uri="{BB962C8B-B14F-4D97-AF65-F5344CB8AC3E}">
        <p14:creationId xmlns:p14="http://schemas.microsoft.com/office/powerpoint/2010/main" val="3892004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C1FDB1A0-144C-49B6-BDF7-379883BE5FED}" type="slidenum">
              <a:rPr lang="en-US" smtClean="0"/>
              <a:t>1</a:t>
            </a:fld>
            <a:endParaRPr lang="en-US"/>
          </a:p>
        </p:txBody>
      </p:sp>
    </p:spTree>
    <p:extLst>
      <p:ext uri="{BB962C8B-B14F-4D97-AF65-F5344CB8AC3E}">
        <p14:creationId xmlns:p14="http://schemas.microsoft.com/office/powerpoint/2010/main" val="3121320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B369784-0D7A-4931-8D5E-F1000649A255}" type="datetime1">
              <a:rPr lang="en-US" smtClean="0"/>
              <a:t>8/31/2017</a:t>
            </a:fld>
            <a:endParaRPr lang="en-US"/>
          </a:p>
        </p:txBody>
      </p:sp>
      <p:sp>
        <p:nvSpPr>
          <p:cNvPr id="2" name="Title 1"/>
          <p:cNvSpPr>
            <a:spLocks noGrp="1"/>
          </p:cNvSpPr>
          <p:nvPr>
            <p:ph type="ctrTitle"/>
          </p:nvPr>
        </p:nvSpPr>
        <p:spPr>
          <a:xfrm>
            <a:off x="685800" y="2130425"/>
            <a:ext cx="7772400" cy="1470025"/>
          </a:xfrm>
        </p:spPr>
        <p:txBody>
          <a:bodyPr/>
          <a:lstStyle>
            <a:lvl1pPr>
              <a:defRPr b="1"/>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r>
              <a:rPr lang="en-US"/>
              <a:t>Confidential Microsoft Corporation</a:t>
            </a:r>
          </a:p>
        </p:txBody>
      </p:sp>
      <p:sp>
        <p:nvSpPr>
          <p:cNvPr id="6" name="Slide Number Placeholder 5"/>
          <p:cNvSpPr>
            <a:spLocks noGrp="1"/>
          </p:cNvSpPr>
          <p:nvPr>
            <p:ph type="sldNum" sz="quarter" idx="12"/>
          </p:nvPr>
        </p:nvSpPr>
        <p:spPr/>
        <p:txBody>
          <a:bodyPr/>
          <a:lstStyle/>
          <a:p>
            <a:fld id="{0470F963-9A19-4DEA-8F72-2C3EA711142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5B7F32-9505-4A53-8B9A-D5885E3BF67D}" type="datetime1">
              <a:rPr lang="en-US" smtClean="0"/>
              <a:t>8/31/2017</a:t>
            </a:fld>
            <a:endParaRPr lang="en-US"/>
          </a:p>
        </p:txBody>
      </p:sp>
      <p:sp>
        <p:nvSpPr>
          <p:cNvPr id="5" name="Footer Placeholder 4"/>
          <p:cNvSpPr>
            <a:spLocks noGrp="1"/>
          </p:cNvSpPr>
          <p:nvPr>
            <p:ph type="ftr" sz="quarter" idx="11"/>
          </p:nvPr>
        </p:nvSpPr>
        <p:spPr/>
        <p:txBody>
          <a:bodyPr/>
          <a:lstStyle/>
          <a:p>
            <a:r>
              <a:rPr lang="en-US"/>
              <a:t>Confidential Microsoft Corporation</a:t>
            </a:r>
          </a:p>
        </p:txBody>
      </p:sp>
      <p:sp>
        <p:nvSpPr>
          <p:cNvPr id="6" name="Slide Number Placeholder 5"/>
          <p:cNvSpPr>
            <a:spLocks noGrp="1"/>
          </p:cNvSpPr>
          <p:nvPr>
            <p:ph type="sldNum" sz="quarter" idx="12"/>
          </p:nvPr>
        </p:nvSpPr>
        <p:spPr/>
        <p:txBody>
          <a:bodyPr/>
          <a:lstStyle/>
          <a:p>
            <a:fld id="{0470F963-9A19-4DEA-8F72-2C3EA711142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12227E3-255F-40DC-B721-2937771B374A}" type="datetime1">
              <a:rPr lang="en-US" smtClean="0"/>
              <a:t>8/31/2017</a:t>
            </a:fld>
            <a:endParaRPr lang="en-US"/>
          </a:p>
        </p:txBody>
      </p:sp>
      <p:sp>
        <p:nvSpPr>
          <p:cNvPr id="8" name="Footer Placeholder 7"/>
          <p:cNvSpPr>
            <a:spLocks noGrp="1"/>
          </p:cNvSpPr>
          <p:nvPr>
            <p:ph type="ftr" sz="quarter" idx="11"/>
          </p:nvPr>
        </p:nvSpPr>
        <p:spPr/>
        <p:txBody>
          <a:bodyPr/>
          <a:lstStyle/>
          <a:p>
            <a:r>
              <a:rPr lang="en-US"/>
              <a:t>Confidential Microsoft Corporation</a:t>
            </a:r>
            <a:endParaRPr lang="en-US" dirty="0"/>
          </a:p>
        </p:txBody>
      </p:sp>
      <p:sp>
        <p:nvSpPr>
          <p:cNvPr id="9" name="Slide Number Placeholder 8"/>
          <p:cNvSpPr>
            <a:spLocks noGrp="1"/>
          </p:cNvSpPr>
          <p:nvPr>
            <p:ph type="sldNum" sz="quarter" idx="12"/>
          </p:nvPr>
        </p:nvSpPr>
        <p:spPr/>
        <p:txBody>
          <a:bodyPr/>
          <a:lstStyle/>
          <a:p>
            <a:fld id="{0470F963-9A19-4DEA-8F72-2C3EA711142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2A0A87-A061-477F-9C19-964258C8CCDA}" type="datetime1">
              <a:rPr lang="en-US" smtClean="0"/>
              <a:t>8/31/2017</a:t>
            </a:fld>
            <a:endParaRPr lang="en-US"/>
          </a:p>
        </p:txBody>
      </p:sp>
      <p:sp>
        <p:nvSpPr>
          <p:cNvPr id="5" name="Footer Placeholder 4"/>
          <p:cNvSpPr>
            <a:spLocks noGrp="1"/>
          </p:cNvSpPr>
          <p:nvPr>
            <p:ph type="ftr" sz="quarter" idx="11"/>
          </p:nvPr>
        </p:nvSpPr>
        <p:spPr/>
        <p:txBody>
          <a:bodyPr/>
          <a:lstStyle/>
          <a:p>
            <a:r>
              <a:rPr lang="en-US"/>
              <a:t>Confidential Microsoft Corporation</a:t>
            </a:r>
          </a:p>
        </p:txBody>
      </p:sp>
      <p:sp>
        <p:nvSpPr>
          <p:cNvPr id="6" name="Slide Number Placeholder 5"/>
          <p:cNvSpPr>
            <a:spLocks noGrp="1"/>
          </p:cNvSpPr>
          <p:nvPr>
            <p:ph type="sldNum" sz="quarter" idx="12"/>
          </p:nvPr>
        </p:nvSpPr>
        <p:spPr/>
        <p:txBody>
          <a:bodyPr/>
          <a:lstStyle/>
          <a:p>
            <a:fld id="{0470F963-9A19-4DEA-8F72-2C3EA711142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sz="half" idx="1"/>
          </p:nvPr>
        </p:nvSpPr>
        <p:spPr>
          <a:xfrm>
            <a:off x="457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3D9F1C-CE81-4D18-933F-29E8B89FFF58}" type="datetime1">
              <a:rPr lang="en-US" smtClean="0"/>
              <a:t>8/31/2017</a:t>
            </a:fld>
            <a:endParaRPr lang="en-US"/>
          </a:p>
        </p:txBody>
      </p:sp>
      <p:sp>
        <p:nvSpPr>
          <p:cNvPr id="6" name="Footer Placeholder 5"/>
          <p:cNvSpPr>
            <a:spLocks noGrp="1"/>
          </p:cNvSpPr>
          <p:nvPr>
            <p:ph type="ftr" sz="quarter" idx="11"/>
          </p:nvPr>
        </p:nvSpPr>
        <p:spPr/>
        <p:txBody>
          <a:bodyPr/>
          <a:lstStyle/>
          <a:p>
            <a:r>
              <a:rPr lang="en-US"/>
              <a:t>Confidential Microsoft Corporation</a:t>
            </a:r>
          </a:p>
        </p:txBody>
      </p:sp>
      <p:sp>
        <p:nvSpPr>
          <p:cNvPr id="7" name="Slide Number Placeholder 6"/>
          <p:cNvSpPr>
            <a:spLocks noGrp="1"/>
          </p:cNvSpPr>
          <p:nvPr>
            <p:ph type="sldNum" sz="quarter" idx="12"/>
          </p:nvPr>
        </p:nvSpPr>
        <p:spPr/>
        <p:txBody>
          <a:bodyPr/>
          <a:lstStyle/>
          <a:p>
            <a:fld id="{0470F963-9A19-4DEA-8F72-2C3EA711142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2954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81200"/>
            <a:ext cx="4040188" cy="4144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2954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81200"/>
            <a:ext cx="4041775" cy="4144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D9C5DB-AD3C-4E3D-971F-146DDE9FC08D}" type="datetime1">
              <a:rPr lang="en-US" smtClean="0"/>
              <a:t>8/31/2017</a:t>
            </a:fld>
            <a:endParaRPr lang="en-US"/>
          </a:p>
        </p:txBody>
      </p:sp>
      <p:sp>
        <p:nvSpPr>
          <p:cNvPr id="8" name="Footer Placeholder 7"/>
          <p:cNvSpPr>
            <a:spLocks noGrp="1"/>
          </p:cNvSpPr>
          <p:nvPr>
            <p:ph type="ftr" sz="quarter" idx="11"/>
          </p:nvPr>
        </p:nvSpPr>
        <p:spPr/>
        <p:txBody>
          <a:bodyPr/>
          <a:lstStyle/>
          <a:p>
            <a:r>
              <a:rPr lang="en-US"/>
              <a:t>Confidential Microsoft Corporation</a:t>
            </a:r>
          </a:p>
        </p:txBody>
      </p:sp>
      <p:sp>
        <p:nvSpPr>
          <p:cNvPr id="9" name="Slide Number Placeholder 8"/>
          <p:cNvSpPr>
            <a:spLocks noGrp="1"/>
          </p:cNvSpPr>
          <p:nvPr>
            <p:ph type="sldNum" sz="quarter" idx="12"/>
          </p:nvPr>
        </p:nvSpPr>
        <p:spPr/>
        <p:txBody>
          <a:bodyPr/>
          <a:lstStyle/>
          <a:p>
            <a:fld id="{0470F963-9A19-4DEA-8F72-2C3EA711142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1C35D1-7899-4FAF-9ED7-964C27AEC584}" type="datetime1">
              <a:rPr lang="en-US" smtClean="0"/>
              <a:t>8/31/2017</a:t>
            </a:fld>
            <a:endParaRPr lang="en-US"/>
          </a:p>
        </p:txBody>
      </p:sp>
      <p:sp>
        <p:nvSpPr>
          <p:cNvPr id="4" name="Footer Placeholder 3"/>
          <p:cNvSpPr>
            <a:spLocks noGrp="1"/>
          </p:cNvSpPr>
          <p:nvPr>
            <p:ph type="ftr" sz="quarter" idx="11"/>
          </p:nvPr>
        </p:nvSpPr>
        <p:spPr/>
        <p:txBody>
          <a:bodyPr/>
          <a:lstStyle/>
          <a:p>
            <a:r>
              <a:rPr lang="en-US"/>
              <a:t>Confidential Microsoft Corporation</a:t>
            </a:r>
          </a:p>
        </p:txBody>
      </p:sp>
      <p:sp>
        <p:nvSpPr>
          <p:cNvPr id="5" name="Slide Number Placeholder 4"/>
          <p:cNvSpPr>
            <a:spLocks noGrp="1"/>
          </p:cNvSpPr>
          <p:nvPr>
            <p:ph type="sldNum" sz="quarter" idx="12"/>
          </p:nvPr>
        </p:nvSpPr>
        <p:spPr/>
        <p:txBody>
          <a:bodyPr/>
          <a:lstStyle/>
          <a:p>
            <a:fld id="{0470F963-9A19-4DEA-8F72-2C3EA711142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FED278-22A2-4261-8266-EC94A50195F9}" type="datetime1">
              <a:rPr lang="en-US" smtClean="0"/>
              <a:t>8/31/2017</a:t>
            </a:fld>
            <a:endParaRPr lang="en-US"/>
          </a:p>
        </p:txBody>
      </p:sp>
      <p:sp>
        <p:nvSpPr>
          <p:cNvPr id="3" name="Footer Placeholder 2"/>
          <p:cNvSpPr>
            <a:spLocks noGrp="1"/>
          </p:cNvSpPr>
          <p:nvPr>
            <p:ph type="ftr" sz="quarter" idx="11"/>
          </p:nvPr>
        </p:nvSpPr>
        <p:spPr/>
        <p:txBody>
          <a:bodyPr/>
          <a:lstStyle/>
          <a:p>
            <a:r>
              <a:rPr lang="en-US"/>
              <a:t>Confidential Microsoft Corporation</a:t>
            </a:r>
          </a:p>
        </p:txBody>
      </p:sp>
      <p:sp>
        <p:nvSpPr>
          <p:cNvPr id="4" name="Slide Number Placeholder 3"/>
          <p:cNvSpPr>
            <a:spLocks noGrp="1"/>
          </p:cNvSpPr>
          <p:nvPr>
            <p:ph type="sldNum" sz="quarter" idx="12"/>
          </p:nvPr>
        </p:nvSpPr>
        <p:spPr/>
        <p:txBody>
          <a:bodyPr/>
          <a:lstStyle/>
          <a:p>
            <a:fld id="{0470F963-9A19-4DEA-8F72-2C3EA711142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0517DA-5B38-466B-AA21-0820B374BA73}" type="datetime1">
              <a:rPr lang="en-US" smtClean="0"/>
              <a:t>8/31/2017</a:t>
            </a:fld>
            <a:endParaRPr lang="en-US"/>
          </a:p>
        </p:txBody>
      </p:sp>
      <p:sp>
        <p:nvSpPr>
          <p:cNvPr id="6" name="Footer Placeholder 5"/>
          <p:cNvSpPr>
            <a:spLocks noGrp="1"/>
          </p:cNvSpPr>
          <p:nvPr>
            <p:ph type="ftr" sz="quarter" idx="11"/>
          </p:nvPr>
        </p:nvSpPr>
        <p:spPr/>
        <p:txBody>
          <a:bodyPr/>
          <a:lstStyle/>
          <a:p>
            <a:r>
              <a:rPr lang="en-US"/>
              <a:t>Confidential Microsoft Corporation</a:t>
            </a:r>
          </a:p>
        </p:txBody>
      </p:sp>
      <p:sp>
        <p:nvSpPr>
          <p:cNvPr id="7" name="Slide Number Placeholder 6"/>
          <p:cNvSpPr>
            <a:spLocks noGrp="1"/>
          </p:cNvSpPr>
          <p:nvPr>
            <p:ph type="sldNum" sz="quarter" idx="12"/>
          </p:nvPr>
        </p:nvSpPr>
        <p:spPr/>
        <p:txBody>
          <a:bodyPr/>
          <a:lstStyle/>
          <a:p>
            <a:fld id="{0470F963-9A19-4DEA-8F72-2C3EA711142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3514DF-8ECA-459F-8758-81F0F79CCEF6}" type="datetime1">
              <a:rPr lang="en-US" smtClean="0"/>
              <a:t>8/31/2017</a:t>
            </a:fld>
            <a:endParaRPr lang="en-US"/>
          </a:p>
        </p:txBody>
      </p:sp>
      <p:sp>
        <p:nvSpPr>
          <p:cNvPr id="5" name="Footer Placeholder 4"/>
          <p:cNvSpPr>
            <a:spLocks noGrp="1"/>
          </p:cNvSpPr>
          <p:nvPr>
            <p:ph type="ftr" sz="quarter" idx="11"/>
          </p:nvPr>
        </p:nvSpPr>
        <p:spPr/>
        <p:txBody>
          <a:bodyPr/>
          <a:lstStyle/>
          <a:p>
            <a:r>
              <a:rPr lang="en-US"/>
              <a:t>Confidential Microsoft Corporation</a:t>
            </a:r>
          </a:p>
        </p:txBody>
      </p:sp>
      <p:sp>
        <p:nvSpPr>
          <p:cNvPr id="6" name="Slide Number Placeholder 5"/>
          <p:cNvSpPr>
            <a:spLocks noGrp="1"/>
          </p:cNvSpPr>
          <p:nvPr>
            <p:ph type="sldNum" sz="quarter" idx="12"/>
          </p:nvPr>
        </p:nvSpPr>
        <p:spPr/>
        <p:txBody>
          <a:bodyPr/>
          <a:lstStyle/>
          <a:p>
            <a:fld id="{0470F963-9A19-4DEA-8F72-2C3EA711142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9445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95400"/>
            <a:ext cx="8229600" cy="4830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2227E3-255F-40DC-B721-2937771B374A}" type="datetime1">
              <a:rPr lang="en-US" smtClean="0"/>
              <a:t>8/31/2017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Confidential Microsoft Corporation</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70F963-9A19-4DEA-8F72-2C3EA7111424}" type="slidenum">
              <a:rPr lang="en-US" smtClean="0"/>
              <a:pPr/>
              <a:t>‹#›</a:t>
            </a:fld>
            <a:endParaRPr lang="en-US"/>
          </a:p>
        </p:txBody>
      </p:sp>
      <p:pic>
        <p:nvPicPr>
          <p:cNvPr id="4098" name="Picture 2" descr="Image result for microsoft groove"/>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0" y="6337738"/>
            <a:ext cx="1828800" cy="52026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Lst>
  <p:hf hdr="0" ftr="0" dt="0"/>
  <p:txStyles>
    <p:titleStyle>
      <a:lvl1pPr algn="ctr" defTabSz="9144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44.png"/><Relationship Id="rId21" Type="http://schemas.openxmlformats.org/officeDocument/2006/relationships/image" Target="../media/image57.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43.png"/><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2.xml"/><Relationship Id="rId11" Type="http://schemas.openxmlformats.org/officeDocument/2006/relationships/image" Target="../media/image47.png"/><Relationship Id="rId15" Type="http://schemas.openxmlformats.org/officeDocument/2006/relationships/image" Target="../media/image51.png"/><Relationship Id="rId23" Type="http://schemas.openxmlformats.org/officeDocument/2006/relationships/image" Target="../media/image59.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5.png"/><Relationship Id="rId9" Type="http://schemas.openxmlformats.org/officeDocument/2006/relationships/image" Target="../media/image210.png"/><Relationship Id="rId14" Type="http://schemas.openxmlformats.org/officeDocument/2006/relationships/image" Target="../media/image50.png"/><Relationship Id="rId22"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5.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7.png"/><Relationship Id="rId7"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8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7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95.png"/><Relationship Id="rId5" Type="http://schemas.openxmlformats.org/officeDocument/2006/relationships/image" Target="../media/image90.png"/><Relationship Id="rId15" Type="http://schemas.openxmlformats.org/officeDocument/2006/relationships/image" Target="../media/image99.png"/><Relationship Id="rId10" Type="http://schemas.openxmlformats.org/officeDocument/2006/relationships/image" Target="../media/image94.png"/><Relationship Id="rId4" Type="http://schemas.openxmlformats.org/officeDocument/2006/relationships/image" Target="../media/image78.png"/><Relationship Id="rId9" Type="http://schemas.openxmlformats.org/officeDocument/2006/relationships/image" Target="../media/image93.png"/><Relationship Id="rId14" Type="http://schemas.openxmlformats.org/officeDocument/2006/relationships/image" Target="../media/image98.png"/></Relationships>
</file>

<file path=ppt/slides/_rels/slide44.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7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95.png"/><Relationship Id="rId5" Type="http://schemas.openxmlformats.org/officeDocument/2006/relationships/image" Target="../media/image90.png"/><Relationship Id="rId15" Type="http://schemas.openxmlformats.org/officeDocument/2006/relationships/image" Target="../media/image99.png"/><Relationship Id="rId10" Type="http://schemas.openxmlformats.org/officeDocument/2006/relationships/image" Target="../media/image94.png"/><Relationship Id="rId4" Type="http://schemas.openxmlformats.org/officeDocument/2006/relationships/image" Target="../media/image78.png"/><Relationship Id="rId9" Type="http://schemas.openxmlformats.org/officeDocument/2006/relationships/image" Target="../media/image93.png"/><Relationship Id="rId14" Type="http://schemas.openxmlformats.org/officeDocument/2006/relationships/image" Target="../media/image98.png"/></Relationships>
</file>

<file path=ppt/slides/_rels/slide45.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7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95.png"/><Relationship Id="rId5" Type="http://schemas.openxmlformats.org/officeDocument/2006/relationships/image" Target="../media/image90.png"/><Relationship Id="rId15" Type="http://schemas.openxmlformats.org/officeDocument/2006/relationships/image" Target="../media/image99.png"/><Relationship Id="rId10" Type="http://schemas.openxmlformats.org/officeDocument/2006/relationships/image" Target="../media/image94.png"/><Relationship Id="rId4" Type="http://schemas.openxmlformats.org/officeDocument/2006/relationships/image" Target="../media/image78.png"/><Relationship Id="rId9" Type="http://schemas.openxmlformats.org/officeDocument/2006/relationships/image" Target="../media/image93.png"/><Relationship Id="rId14" Type="http://schemas.openxmlformats.org/officeDocument/2006/relationships/image" Target="../media/image98.png"/></Relationships>
</file>

<file path=ppt/slides/_rels/slide4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
            <a:ext cx="8763000" cy="2613025"/>
          </a:xfrm>
        </p:spPr>
        <p:txBody>
          <a:bodyPr>
            <a:normAutofit fontScale="90000"/>
          </a:bodyPr>
          <a:lstStyle/>
          <a:p>
            <a:r>
              <a:rPr lang="en-US" dirty="0"/>
              <a:t>Groove Radio: A Bayesian Hierarchical Model for Personalized Playlist Generation</a:t>
            </a:r>
            <a:br>
              <a:rPr lang="en-US" dirty="0"/>
            </a:br>
            <a:endParaRPr lang="en-US" dirty="0"/>
          </a:p>
        </p:txBody>
      </p:sp>
      <p:sp>
        <p:nvSpPr>
          <p:cNvPr id="3" name="Subtitle 2"/>
          <p:cNvSpPr>
            <a:spLocks noGrp="1"/>
          </p:cNvSpPr>
          <p:nvPr>
            <p:ph type="subTitle" idx="1"/>
          </p:nvPr>
        </p:nvSpPr>
        <p:spPr>
          <a:xfrm>
            <a:off x="152400" y="2427287"/>
            <a:ext cx="8305800" cy="1447800"/>
          </a:xfrm>
        </p:spPr>
        <p:txBody>
          <a:bodyPr>
            <a:normAutofit/>
          </a:bodyPr>
          <a:lstStyle/>
          <a:p>
            <a:r>
              <a:rPr lang="en-US" sz="2800" dirty="0">
                <a:solidFill>
                  <a:schemeClr val="tx1"/>
                </a:solidFill>
              </a:rPr>
              <a:t>Shay Ben-Elazar, Gal Lavee, Noam Koenigstein,</a:t>
            </a:r>
          </a:p>
          <a:p>
            <a:r>
              <a:rPr lang="en-US" sz="2800" dirty="0">
                <a:solidFill>
                  <a:schemeClr val="tx1"/>
                </a:solidFill>
              </a:rPr>
              <a:t>Oren Barkan, Hilik Berezin, Ulrich Paquet, Tal Zaccai</a:t>
            </a:r>
          </a:p>
        </p:txBody>
      </p:sp>
      <p:sp>
        <p:nvSpPr>
          <p:cNvPr id="7" name="Slide Number Placeholder 6"/>
          <p:cNvSpPr>
            <a:spLocks noGrp="1"/>
          </p:cNvSpPr>
          <p:nvPr>
            <p:ph type="sldNum" sz="quarter" idx="12"/>
          </p:nvPr>
        </p:nvSpPr>
        <p:spPr/>
        <p:txBody>
          <a:bodyPr/>
          <a:lstStyle/>
          <a:p>
            <a:fld id="{B51DC06B-5E0D-447F-A54C-26F098C2E5DF}" type="slidenum">
              <a:rPr lang="en-US" smtClean="0"/>
              <a:t>1</a:t>
            </a:fld>
            <a:endParaRPr lang="en-US"/>
          </a:p>
        </p:txBody>
      </p:sp>
      <p:pic>
        <p:nvPicPr>
          <p:cNvPr id="2050" name="Picture 2" descr="Image result for microsoft groov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4378962"/>
            <a:ext cx="4648200" cy="2479038"/>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p:cNvSpPr txBox="1">
            <a:spLocks/>
          </p:cNvSpPr>
          <p:nvPr/>
        </p:nvSpPr>
        <p:spPr>
          <a:xfrm>
            <a:off x="5715000" y="4557117"/>
            <a:ext cx="4038600" cy="1412238"/>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dirty="0">
                <a:solidFill>
                  <a:schemeClr val="tx1"/>
                </a:solidFill>
              </a:rPr>
              <a:t>Presented by: </a:t>
            </a:r>
            <a:br>
              <a:rPr lang="en-US" dirty="0">
                <a:solidFill>
                  <a:schemeClr val="tx1"/>
                </a:solidFill>
              </a:rPr>
            </a:br>
            <a:r>
              <a:rPr lang="en-US" b="1" dirty="0">
                <a:solidFill>
                  <a:schemeClr val="tx1"/>
                </a:solidFill>
              </a:rPr>
              <a:t>Noam Koenigstein</a:t>
            </a:r>
          </a:p>
        </p:txBody>
      </p:sp>
      <p:pic>
        <p:nvPicPr>
          <p:cNvPr id="4" name="Picture 3"/>
          <p:cNvPicPr>
            <a:picLocks noChangeAspect="1"/>
          </p:cNvPicPr>
          <p:nvPr/>
        </p:nvPicPr>
        <p:blipFill>
          <a:blip r:embed="rId4"/>
          <a:stretch>
            <a:fillRect/>
          </a:stretch>
        </p:blipFill>
        <p:spPr>
          <a:xfrm>
            <a:off x="5628951" y="5618481"/>
            <a:ext cx="3515049" cy="1267228"/>
          </a:xfrm>
          <a:prstGeom prst="rect">
            <a:avLst/>
          </a:prstGeom>
        </p:spPr>
      </p:pic>
      <p:sp>
        <p:nvSpPr>
          <p:cNvPr id="8" name="TextBox 7">
            <a:extLst/>
          </p:cNvPr>
          <p:cNvSpPr txBox="1"/>
          <p:nvPr/>
        </p:nvSpPr>
        <p:spPr>
          <a:xfrm>
            <a:off x="838200" y="3579630"/>
            <a:ext cx="7315200" cy="646331"/>
          </a:xfrm>
          <a:prstGeom prst="rect">
            <a:avLst/>
          </a:prstGeom>
          <a:noFill/>
        </p:spPr>
        <p:txBody>
          <a:bodyPr wrap="square" rtlCol="0">
            <a:spAutoFit/>
          </a:bodyPr>
          <a:lstStyle/>
          <a:p>
            <a:r>
              <a:rPr lang="en-US" i="1" dirty="0"/>
              <a:t>ACM Conference on Web Search and Data Mining (WSDM'17), Cambridge UK, February 2017.</a:t>
            </a:r>
          </a:p>
        </p:txBody>
      </p:sp>
    </p:spTree>
    <p:extLst>
      <p:ext uri="{BB962C8B-B14F-4D97-AF65-F5344CB8AC3E}">
        <p14:creationId xmlns:p14="http://schemas.microsoft.com/office/powerpoint/2010/main" val="3241999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Similarity - Audio</a:t>
            </a:r>
          </a:p>
        </p:txBody>
      </p:sp>
      <p:sp>
        <p:nvSpPr>
          <p:cNvPr id="4" name="Slide Number Placeholder 3"/>
          <p:cNvSpPr>
            <a:spLocks noGrp="1"/>
          </p:cNvSpPr>
          <p:nvPr>
            <p:ph type="sldNum" sz="quarter" idx="12"/>
          </p:nvPr>
        </p:nvSpPr>
        <p:spPr/>
        <p:txBody>
          <a:bodyPr/>
          <a:lstStyle/>
          <a:p>
            <a:fld id="{0470F963-9A19-4DEA-8F72-2C3EA7111424}" type="slidenum">
              <a:rPr lang="en-US" smtClean="0"/>
              <a:pPr/>
              <a:t>10</a:t>
            </a:fld>
            <a:endParaRPr lang="en-US"/>
          </a:p>
        </p:txBody>
      </p:sp>
      <p:grpSp>
        <p:nvGrpSpPr>
          <p:cNvPr id="10" name="Group 9"/>
          <p:cNvGrpSpPr/>
          <p:nvPr/>
        </p:nvGrpSpPr>
        <p:grpSpPr>
          <a:xfrm>
            <a:off x="838200" y="1393309"/>
            <a:ext cx="7239000" cy="1958498"/>
            <a:chOff x="838200" y="1393309"/>
            <a:chExt cx="7239000" cy="1958498"/>
          </a:xfrm>
        </p:grpSpPr>
        <p:pic>
          <p:nvPicPr>
            <p:cNvPr id="7" name="Picture 6" descr="Automatically generated description: nintendo, abstract, screenshot"/>
            <p:cNvPicPr>
              <a:picLocks noChangeAspect="1"/>
            </p:cNvPicPr>
            <p:nvPr/>
          </p:nvPicPr>
          <p:blipFill rotWithShape="1">
            <a:blip r:embed="rId2"/>
            <a:srcRect b="61238"/>
            <a:stretch/>
          </p:blipFill>
          <p:spPr>
            <a:xfrm>
              <a:off x="838200" y="1599207"/>
              <a:ext cx="7239000" cy="1752600"/>
            </a:xfrm>
            <a:prstGeom prst="rect">
              <a:avLst/>
            </a:prstGeom>
          </p:spPr>
        </p:pic>
        <p:sp>
          <p:nvSpPr>
            <p:cNvPr id="9" name="TextBox 8"/>
            <p:cNvSpPr txBox="1"/>
            <p:nvPr/>
          </p:nvSpPr>
          <p:spPr>
            <a:xfrm>
              <a:off x="1104900" y="1393309"/>
              <a:ext cx="3352800" cy="369332"/>
            </a:xfrm>
            <a:prstGeom prst="rect">
              <a:avLst/>
            </a:prstGeom>
            <a:noFill/>
          </p:spPr>
          <p:txBody>
            <a:bodyPr wrap="square" rtlCol="0">
              <a:spAutoFit/>
            </a:bodyPr>
            <a:lstStyle/>
            <a:p>
              <a:r>
                <a:rPr lang="en-US" b="1" dirty="0"/>
                <a:t>Audio Features:</a:t>
              </a:r>
            </a:p>
          </p:txBody>
        </p:sp>
      </p:grpSp>
      <p:grpSp>
        <p:nvGrpSpPr>
          <p:cNvPr id="14" name="Group 13"/>
          <p:cNvGrpSpPr/>
          <p:nvPr/>
        </p:nvGrpSpPr>
        <p:grpSpPr>
          <a:xfrm>
            <a:off x="838200" y="5305664"/>
            <a:ext cx="6324600" cy="932376"/>
            <a:chOff x="838200" y="5305664"/>
            <a:chExt cx="6324600" cy="932376"/>
          </a:xfrm>
        </p:grpSpPr>
        <p:pic>
          <p:nvPicPr>
            <p:cNvPr id="8" name="Picture 7" descr="Automatically generated description: nintendo, abstract, screenshot"/>
            <p:cNvPicPr>
              <a:picLocks noChangeAspect="1"/>
            </p:cNvPicPr>
            <p:nvPr/>
          </p:nvPicPr>
          <p:blipFill rotWithShape="1">
            <a:blip r:embed="rId2"/>
            <a:srcRect l="12632" t="85577" b="-1"/>
            <a:stretch/>
          </p:blipFill>
          <p:spPr>
            <a:xfrm>
              <a:off x="838200" y="5585922"/>
              <a:ext cx="6324600" cy="652118"/>
            </a:xfrm>
            <a:prstGeom prst="rect">
              <a:avLst/>
            </a:prstGeom>
          </p:spPr>
        </p:pic>
        <p:sp>
          <p:nvSpPr>
            <p:cNvPr id="11" name="TextBox 10"/>
            <p:cNvSpPr txBox="1"/>
            <p:nvPr/>
          </p:nvSpPr>
          <p:spPr>
            <a:xfrm>
              <a:off x="1066800" y="5305664"/>
              <a:ext cx="2905991" cy="369332"/>
            </a:xfrm>
            <a:prstGeom prst="rect">
              <a:avLst/>
            </a:prstGeom>
            <a:noFill/>
          </p:spPr>
          <p:txBody>
            <a:bodyPr wrap="square" rtlCol="0">
              <a:spAutoFit/>
            </a:bodyPr>
            <a:lstStyle/>
            <a:p>
              <a:r>
                <a:rPr lang="en-US" b="1" dirty="0"/>
                <a:t>Defining acoustic similarity:</a:t>
              </a:r>
            </a:p>
          </p:txBody>
        </p:sp>
      </p:grpSp>
      <p:grpSp>
        <p:nvGrpSpPr>
          <p:cNvPr id="13" name="Group 12"/>
          <p:cNvGrpSpPr/>
          <p:nvPr/>
        </p:nvGrpSpPr>
        <p:grpSpPr>
          <a:xfrm>
            <a:off x="838200" y="3447399"/>
            <a:ext cx="7239000" cy="1791909"/>
            <a:chOff x="838200" y="3447399"/>
            <a:chExt cx="7239000" cy="1791909"/>
          </a:xfrm>
        </p:grpSpPr>
        <p:pic>
          <p:nvPicPr>
            <p:cNvPr id="6" name="Picture 5" descr="Automatically generated description: nintendo, abstract, screenshot"/>
            <p:cNvPicPr>
              <a:picLocks noChangeAspect="1"/>
            </p:cNvPicPr>
            <p:nvPr/>
          </p:nvPicPr>
          <p:blipFill rotWithShape="1">
            <a:blip r:embed="rId2"/>
            <a:srcRect t="41268" b="24653"/>
            <a:stretch/>
          </p:blipFill>
          <p:spPr>
            <a:xfrm>
              <a:off x="838200" y="3698421"/>
              <a:ext cx="7239000" cy="1540887"/>
            </a:xfrm>
            <a:prstGeom prst="rect">
              <a:avLst/>
            </a:prstGeom>
          </p:spPr>
        </p:pic>
        <p:sp>
          <p:nvSpPr>
            <p:cNvPr id="12" name="TextBox 11"/>
            <p:cNvSpPr txBox="1"/>
            <p:nvPr/>
          </p:nvSpPr>
          <p:spPr>
            <a:xfrm>
              <a:off x="1066800" y="3447399"/>
              <a:ext cx="3692236" cy="369332"/>
            </a:xfrm>
            <a:prstGeom prst="rect">
              <a:avLst/>
            </a:prstGeom>
            <a:noFill/>
          </p:spPr>
          <p:txBody>
            <a:bodyPr wrap="square" rtlCol="0">
              <a:spAutoFit/>
            </a:bodyPr>
            <a:lstStyle/>
            <a:p>
              <a:r>
                <a:rPr lang="en-US" b="1" dirty="0"/>
                <a:t>Spectral distribution with GMMs:</a:t>
              </a:r>
            </a:p>
          </p:txBody>
        </p:sp>
      </p:grpSp>
    </p:spTree>
    <p:extLst>
      <p:ext uri="{BB962C8B-B14F-4D97-AF65-F5344CB8AC3E}">
        <p14:creationId xmlns:p14="http://schemas.microsoft.com/office/powerpoint/2010/main" val="142814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similarity – Meta-data</a:t>
            </a:r>
          </a:p>
        </p:txBody>
      </p:sp>
      <p:sp>
        <p:nvSpPr>
          <p:cNvPr id="4" name="Slide Number Placeholder 3"/>
          <p:cNvSpPr>
            <a:spLocks noGrp="1"/>
          </p:cNvSpPr>
          <p:nvPr>
            <p:ph type="sldNum" sz="quarter" idx="12"/>
          </p:nvPr>
        </p:nvSpPr>
        <p:spPr/>
        <p:txBody>
          <a:bodyPr/>
          <a:lstStyle/>
          <a:p>
            <a:fld id="{0470F963-9A19-4DEA-8F72-2C3EA7111424}" type="slidenum">
              <a:rPr lang="en-US" smtClean="0"/>
              <a:pPr/>
              <a:t>11</a:t>
            </a:fld>
            <a:endParaRPr lang="en-US"/>
          </a:p>
        </p:txBody>
      </p:sp>
      <p:pic>
        <p:nvPicPr>
          <p:cNvPr id="5" name="Picture 4" descr="Automatically generated description: nintendo, abstract, screenshot"/>
          <p:cNvPicPr>
            <a:picLocks noChangeAspect="1"/>
          </p:cNvPicPr>
          <p:nvPr/>
        </p:nvPicPr>
        <p:blipFill>
          <a:blip r:embed="rId2"/>
          <a:stretch>
            <a:fillRect/>
          </a:stretch>
        </p:blipFill>
        <p:spPr>
          <a:xfrm>
            <a:off x="723900" y="1143000"/>
            <a:ext cx="7696200" cy="5141886"/>
          </a:xfrm>
          <a:prstGeom prst="rect">
            <a:avLst/>
          </a:prstGeom>
        </p:spPr>
      </p:pic>
    </p:spTree>
    <p:extLst>
      <p:ext uri="{BB962C8B-B14F-4D97-AF65-F5344CB8AC3E}">
        <p14:creationId xmlns:p14="http://schemas.microsoft.com/office/powerpoint/2010/main" val="790111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similarity – Meta-data</a:t>
            </a:r>
          </a:p>
        </p:txBody>
      </p:sp>
      <p:sp>
        <p:nvSpPr>
          <p:cNvPr id="4" name="Slide Number Placeholder 3"/>
          <p:cNvSpPr>
            <a:spLocks noGrp="1"/>
          </p:cNvSpPr>
          <p:nvPr>
            <p:ph type="sldNum" sz="quarter" idx="12"/>
          </p:nvPr>
        </p:nvSpPr>
        <p:spPr/>
        <p:txBody>
          <a:bodyPr/>
          <a:lstStyle/>
          <a:p>
            <a:fld id="{0470F963-9A19-4DEA-8F72-2C3EA7111424}" type="slidenum">
              <a:rPr lang="en-US" smtClean="0"/>
              <a:pPr/>
              <a:t>12</a:t>
            </a:fld>
            <a:endParaRPr lang="en-US"/>
          </a:p>
        </p:txBody>
      </p:sp>
      <p:pic>
        <p:nvPicPr>
          <p:cNvPr id="3" name="Picture 2" descr="Automatically generated description: nintendo, screenshot, abstract"/>
          <p:cNvPicPr>
            <a:picLocks noChangeAspect="1"/>
          </p:cNvPicPr>
          <p:nvPr/>
        </p:nvPicPr>
        <p:blipFill>
          <a:blip r:embed="rId2"/>
          <a:stretch>
            <a:fillRect/>
          </a:stretch>
        </p:blipFill>
        <p:spPr>
          <a:xfrm>
            <a:off x="0" y="1600200"/>
            <a:ext cx="9144000" cy="3997377"/>
          </a:xfrm>
          <a:prstGeom prst="rect">
            <a:avLst/>
          </a:prstGeom>
        </p:spPr>
      </p:pic>
    </p:spTree>
    <p:extLst>
      <p:ext uri="{BB962C8B-B14F-4D97-AF65-F5344CB8AC3E}">
        <p14:creationId xmlns:p14="http://schemas.microsoft.com/office/powerpoint/2010/main" val="569223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similarity – Meta-data</a:t>
            </a:r>
          </a:p>
        </p:txBody>
      </p:sp>
      <p:sp>
        <p:nvSpPr>
          <p:cNvPr id="4" name="Slide Number Placeholder 3"/>
          <p:cNvSpPr>
            <a:spLocks noGrp="1"/>
          </p:cNvSpPr>
          <p:nvPr>
            <p:ph type="sldNum" sz="quarter" idx="12"/>
          </p:nvPr>
        </p:nvSpPr>
        <p:spPr/>
        <p:txBody>
          <a:bodyPr/>
          <a:lstStyle/>
          <a:p>
            <a:fld id="{0470F963-9A19-4DEA-8F72-2C3EA7111424}" type="slidenum">
              <a:rPr lang="en-US" smtClean="0"/>
              <a:pPr/>
              <a:t>13</a:t>
            </a:fld>
            <a:endParaRPr lang="en-US"/>
          </a:p>
        </p:txBody>
      </p:sp>
      <p:pic>
        <p:nvPicPr>
          <p:cNvPr id="5" name="Picture 4" descr="Automatically generated description: nintendo, text"/>
          <p:cNvPicPr>
            <a:picLocks noChangeAspect="1"/>
          </p:cNvPicPr>
          <p:nvPr/>
        </p:nvPicPr>
        <p:blipFill rotWithShape="1">
          <a:blip r:embed="rId2"/>
          <a:srcRect l="4709" r="11043" b="59756"/>
          <a:stretch/>
        </p:blipFill>
        <p:spPr>
          <a:xfrm>
            <a:off x="242454" y="1233194"/>
            <a:ext cx="4620491" cy="2250793"/>
          </a:xfrm>
          <a:prstGeom prst="rect">
            <a:avLst/>
          </a:prstGeom>
        </p:spPr>
      </p:pic>
      <p:pic>
        <p:nvPicPr>
          <p:cNvPr id="6" name="Picture 5" descr="Automatically generated description: nintendo, text"/>
          <p:cNvPicPr>
            <a:picLocks noChangeAspect="1"/>
          </p:cNvPicPr>
          <p:nvPr/>
        </p:nvPicPr>
        <p:blipFill rotWithShape="1">
          <a:blip r:embed="rId2"/>
          <a:srcRect l="3344" t="66589" r="9245"/>
          <a:stretch/>
        </p:blipFill>
        <p:spPr>
          <a:xfrm>
            <a:off x="152399" y="3285575"/>
            <a:ext cx="4800600" cy="1871226"/>
          </a:xfrm>
          <a:prstGeom prst="rect">
            <a:avLst/>
          </a:prstGeom>
        </p:spPr>
      </p:pic>
      <p:grpSp>
        <p:nvGrpSpPr>
          <p:cNvPr id="30" name="Group 29"/>
          <p:cNvGrpSpPr/>
          <p:nvPr/>
        </p:nvGrpSpPr>
        <p:grpSpPr>
          <a:xfrm>
            <a:off x="4724400" y="1612761"/>
            <a:ext cx="2286000" cy="1871226"/>
            <a:chOff x="5375564" y="2042676"/>
            <a:chExt cx="2286000" cy="1871226"/>
          </a:xfrm>
        </p:grpSpPr>
        <p:cxnSp>
          <p:nvCxnSpPr>
            <p:cNvPr id="10" name="Straight Arrow Connector 9"/>
            <p:cNvCxnSpPr>
              <a:cxnSpLocks/>
              <a:stCxn id="17" idx="1"/>
            </p:cNvCxnSpPr>
            <p:nvPr/>
          </p:nvCxnSpPr>
          <p:spPr>
            <a:xfrm flipH="1" flipV="1">
              <a:off x="5375564" y="2042676"/>
              <a:ext cx="2286000" cy="2869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a:cxnSpLocks/>
              <a:stCxn id="17" idx="1"/>
            </p:cNvCxnSpPr>
            <p:nvPr/>
          </p:nvCxnSpPr>
          <p:spPr>
            <a:xfrm flipH="1">
              <a:off x="5375564" y="2329576"/>
              <a:ext cx="2286000" cy="158432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
        <p:nvSpPr>
          <p:cNvPr id="17" name="TextBox 16"/>
          <p:cNvSpPr txBox="1"/>
          <p:nvPr/>
        </p:nvSpPr>
        <p:spPr>
          <a:xfrm>
            <a:off x="7010400" y="1714995"/>
            <a:ext cx="1371600" cy="369332"/>
          </a:xfrm>
          <a:prstGeom prst="rect">
            <a:avLst/>
          </a:prstGeom>
          <a:noFill/>
        </p:spPr>
        <p:txBody>
          <a:bodyPr wrap="square" rtlCol="0">
            <a:spAutoFit/>
          </a:bodyPr>
          <a:lstStyle/>
          <a:p>
            <a:r>
              <a:rPr lang="en-US" b="1" dirty="0">
                <a:solidFill>
                  <a:srgbClr val="C00000"/>
                </a:solidFill>
              </a:rPr>
              <a:t>Warm</a:t>
            </a:r>
          </a:p>
        </p:txBody>
      </p:sp>
      <p:sp>
        <p:nvSpPr>
          <p:cNvPr id="20" name="TextBox 19"/>
          <p:cNvSpPr txBox="1"/>
          <p:nvPr/>
        </p:nvSpPr>
        <p:spPr>
          <a:xfrm>
            <a:off x="7017327" y="2425408"/>
            <a:ext cx="1371600" cy="369332"/>
          </a:xfrm>
          <a:prstGeom prst="rect">
            <a:avLst/>
          </a:prstGeom>
          <a:noFill/>
        </p:spPr>
        <p:txBody>
          <a:bodyPr wrap="square" rtlCol="0">
            <a:spAutoFit/>
          </a:bodyPr>
          <a:lstStyle/>
          <a:p>
            <a:r>
              <a:rPr lang="en-US" b="1" dirty="0">
                <a:solidFill>
                  <a:schemeClr val="tx2"/>
                </a:solidFill>
              </a:rPr>
              <a:t>Provocative</a:t>
            </a:r>
          </a:p>
        </p:txBody>
      </p:sp>
      <p:grpSp>
        <p:nvGrpSpPr>
          <p:cNvPr id="31" name="Group 30"/>
          <p:cNvGrpSpPr/>
          <p:nvPr/>
        </p:nvGrpSpPr>
        <p:grpSpPr>
          <a:xfrm>
            <a:off x="4724400" y="2084327"/>
            <a:ext cx="2292927" cy="1854809"/>
            <a:chOff x="4724400" y="2084327"/>
            <a:chExt cx="2292927" cy="1854809"/>
          </a:xfrm>
        </p:grpSpPr>
        <p:cxnSp>
          <p:nvCxnSpPr>
            <p:cNvPr id="15" name="Straight Arrow Connector 14"/>
            <p:cNvCxnSpPr>
              <a:cxnSpLocks/>
              <a:stCxn id="20" idx="1"/>
            </p:cNvCxnSpPr>
            <p:nvPr/>
          </p:nvCxnSpPr>
          <p:spPr>
            <a:xfrm flipH="1" flipV="1">
              <a:off x="4724400" y="2084327"/>
              <a:ext cx="2292927" cy="525747"/>
            </a:xfrm>
            <a:prstGeom prst="straightConnector1">
              <a:avLst/>
            </a:prstGeom>
            <a:ln>
              <a:solidFill>
                <a:srgbClr val="0070C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a:cxnSpLocks/>
              <a:stCxn id="20" idx="1"/>
            </p:cNvCxnSpPr>
            <p:nvPr/>
          </p:nvCxnSpPr>
          <p:spPr>
            <a:xfrm flipH="1">
              <a:off x="4724400" y="2610074"/>
              <a:ext cx="2292927" cy="1329062"/>
            </a:xfrm>
            <a:prstGeom prst="straightConnector1">
              <a:avLst/>
            </a:prstGeom>
            <a:ln>
              <a:solidFill>
                <a:srgbClr val="0070C0"/>
              </a:solidFill>
              <a:tailEnd type="triangle"/>
            </a:ln>
          </p:spPr>
          <p:style>
            <a:lnRef idx="3">
              <a:schemeClr val="accent2"/>
            </a:lnRef>
            <a:fillRef idx="0">
              <a:schemeClr val="accent2"/>
            </a:fillRef>
            <a:effectRef idx="2">
              <a:schemeClr val="accent2"/>
            </a:effectRef>
            <a:fontRef idx="minor">
              <a:schemeClr val="tx1"/>
            </a:fontRef>
          </p:style>
        </p:cxnSp>
      </p:grpSp>
      <p:pic>
        <p:nvPicPr>
          <p:cNvPr id="38" name="Picture 37"/>
          <p:cNvPicPr>
            <a:picLocks noChangeAspect="1"/>
          </p:cNvPicPr>
          <p:nvPr/>
        </p:nvPicPr>
        <p:blipFill>
          <a:blip r:embed="rId3"/>
          <a:stretch>
            <a:fillRect/>
          </a:stretch>
        </p:blipFill>
        <p:spPr>
          <a:xfrm>
            <a:off x="2552699" y="5387585"/>
            <a:ext cx="4800600" cy="1207864"/>
          </a:xfrm>
          <a:prstGeom prst="rect">
            <a:avLst/>
          </a:prstGeom>
        </p:spPr>
      </p:pic>
    </p:spTree>
    <p:extLst>
      <p:ext uri="{BB962C8B-B14F-4D97-AF65-F5344CB8AC3E}">
        <p14:creationId xmlns:p14="http://schemas.microsoft.com/office/powerpoint/2010/main" val="409319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500" fill="hold"/>
                                        <p:tgtEl>
                                          <p:spTgt spid="38"/>
                                        </p:tgtEl>
                                        <p:attrNameLst>
                                          <p:attrName>ppt_x</p:attrName>
                                        </p:attrNameLst>
                                      </p:cBhvr>
                                      <p:tavLst>
                                        <p:tav tm="0">
                                          <p:val>
                                            <p:strVal val="#ppt_x"/>
                                          </p:val>
                                        </p:tav>
                                        <p:tav tm="100000">
                                          <p:val>
                                            <p:strVal val="#ppt_x"/>
                                          </p:val>
                                        </p:tav>
                                      </p:tavLst>
                                    </p:anim>
                                    <p:anim calcmode="lin" valueType="num">
                                      <p:cBhvr additive="base">
                                        <p:cTn id="33"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1600200" y="4181475"/>
            <a:ext cx="5781675" cy="2028825"/>
          </a:xfrm>
          <a:prstGeom prst="rect">
            <a:avLst/>
          </a:prstGeom>
        </p:spPr>
      </p:pic>
      <p:sp>
        <p:nvSpPr>
          <p:cNvPr id="2" name="Title 1"/>
          <p:cNvSpPr>
            <a:spLocks noGrp="1"/>
          </p:cNvSpPr>
          <p:nvPr>
            <p:ph type="title"/>
          </p:nvPr>
        </p:nvSpPr>
        <p:spPr/>
        <p:txBody>
          <a:bodyPr/>
          <a:lstStyle/>
          <a:p>
            <a:r>
              <a:rPr lang="en-US" dirty="0"/>
              <a:t>Types of Similarity - Popularity</a:t>
            </a:r>
          </a:p>
        </p:txBody>
      </p:sp>
      <p:sp>
        <p:nvSpPr>
          <p:cNvPr id="4" name="Slide Number Placeholder 3"/>
          <p:cNvSpPr>
            <a:spLocks noGrp="1"/>
          </p:cNvSpPr>
          <p:nvPr>
            <p:ph type="sldNum" sz="quarter" idx="12"/>
          </p:nvPr>
        </p:nvSpPr>
        <p:spPr/>
        <p:txBody>
          <a:bodyPr/>
          <a:lstStyle/>
          <a:p>
            <a:fld id="{0470F963-9A19-4DEA-8F72-2C3EA7111424}" type="slidenum">
              <a:rPr lang="en-US" smtClean="0"/>
              <a:pPr/>
              <a:t>14</a:t>
            </a:fld>
            <a:endParaRPr lang="en-US"/>
          </a:p>
        </p:txBody>
      </p:sp>
      <p:pic>
        <p:nvPicPr>
          <p:cNvPr id="5" name="Picture 4" descr="Automatically generated description: object, thing, nintendo, antenna"/>
          <p:cNvPicPr>
            <a:picLocks noChangeAspect="1"/>
          </p:cNvPicPr>
          <p:nvPr/>
        </p:nvPicPr>
        <p:blipFill>
          <a:blip r:embed="rId3"/>
          <a:stretch>
            <a:fillRect/>
          </a:stretch>
        </p:blipFill>
        <p:spPr>
          <a:xfrm>
            <a:off x="533400" y="1981200"/>
            <a:ext cx="3486150" cy="1438275"/>
          </a:xfrm>
          <a:prstGeom prst="rect">
            <a:avLst/>
          </a:prstGeom>
        </p:spPr>
      </p:pic>
      <p:grpSp>
        <p:nvGrpSpPr>
          <p:cNvPr id="16" name="Group 15"/>
          <p:cNvGrpSpPr/>
          <p:nvPr/>
        </p:nvGrpSpPr>
        <p:grpSpPr>
          <a:xfrm>
            <a:off x="3962400" y="1438778"/>
            <a:ext cx="3962400" cy="847222"/>
            <a:chOff x="3962400" y="1438778"/>
            <a:chExt cx="3962400" cy="847222"/>
          </a:xfrm>
        </p:grpSpPr>
        <p:cxnSp>
          <p:nvCxnSpPr>
            <p:cNvPr id="7" name="Straight Arrow Connector 6"/>
            <p:cNvCxnSpPr>
              <a:cxnSpLocks/>
              <a:stCxn id="12" idx="1"/>
            </p:cNvCxnSpPr>
            <p:nvPr/>
          </p:nvCxnSpPr>
          <p:spPr>
            <a:xfrm flipH="1">
              <a:off x="3962400" y="1761944"/>
              <a:ext cx="1219200" cy="5240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181600" y="1438778"/>
                  <a:ext cx="2743200" cy="646331"/>
                </a:xfrm>
                <a:prstGeom prst="rect">
                  <a:avLst/>
                </a:prstGeom>
                <a:noFill/>
              </p:spPr>
              <p:txBody>
                <a:bodyPr wrap="square" rtlCol="0">
                  <a:spAutoFit/>
                </a:bodyPr>
                <a:lstStyle/>
                <a:p>
                  <a:r>
                    <a:rPr lang="en-US" dirty="0"/>
                    <a:t>Number of users who consumed a track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181600" y="1438778"/>
                  <a:ext cx="2743200" cy="646331"/>
                </a:xfrm>
                <a:prstGeom prst="rect">
                  <a:avLst/>
                </a:prstGeom>
                <a:blipFill>
                  <a:blip r:embed="rId4"/>
                  <a:stretch>
                    <a:fillRect l="-1778" t="-4717" b="-14151"/>
                  </a:stretch>
                </a:blipFill>
              </p:spPr>
              <p:txBody>
                <a:bodyPr/>
                <a:lstStyle/>
                <a:p>
                  <a:r>
                    <a:rPr lang="en-US">
                      <a:noFill/>
                    </a:rPr>
                    <a:t> </a:t>
                  </a:r>
                </a:p>
              </p:txBody>
            </p:sp>
          </mc:Fallback>
        </mc:AlternateContent>
      </p:grpSp>
      <p:grpSp>
        <p:nvGrpSpPr>
          <p:cNvPr id="19" name="Group 18"/>
          <p:cNvGrpSpPr/>
          <p:nvPr/>
        </p:nvGrpSpPr>
        <p:grpSpPr>
          <a:xfrm>
            <a:off x="3858492" y="3124201"/>
            <a:ext cx="4142508" cy="483070"/>
            <a:chOff x="3858492" y="3124201"/>
            <a:chExt cx="4142508" cy="483070"/>
          </a:xfrm>
        </p:grpSpPr>
        <p:cxnSp>
          <p:nvCxnSpPr>
            <p:cNvPr id="14" name="Straight Arrow Connector 13"/>
            <p:cNvCxnSpPr>
              <a:cxnSpLocks/>
              <a:stCxn id="15" idx="1"/>
            </p:cNvCxnSpPr>
            <p:nvPr/>
          </p:nvCxnSpPr>
          <p:spPr>
            <a:xfrm flipH="1" flipV="1">
              <a:off x="3858492" y="3124201"/>
              <a:ext cx="1399308" cy="2984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5257800" y="3237939"/>
              <a:ext cx="2743200" cy="369332"/>
            </a:xfrm>
            <a:prstGeom prst="rect">
              <a:avLst/>
            </a:prstGeom>
            <a:noFill/>
          </p:spPr>
          <p:txBody>
            <a:bodyPr wrap="square" rtlCol="0">
              <a:spAutoFit/>
            </a:bodyPr>
            <a:lstStyle/>
            <a:p>
              <a:r>
                <a:rPr lang="en-US" dirty="0"/>
                <a:t>Total users in the dataset</a:t>
              </a:r>
            </a:p>
          </p:txBody>
        </p:sp>
      </p:grpSp>
    </p:spTree>
    <p:extLst>
      <p:ext uri="{BB962C8B-B14F-4D97-AF65-F5344CB8AC3E}">
        <p14:creationId xmlns:p14="http://schemas.microsoft.com/office/powerpoint/2010/main" val="225566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200400" y="2137353"/>
            <a:ext cx="3704358" cy="3565676"/>
            <a:chOff x="3200400" y="2137353"/>
            <a:chExt cx="3704358" cy="3565676"/>
          </a:xfrm>
        </p:grpSpPr>
        <p:grpSp>
          <p:nvGrpSpPr>
            <p:cNvPr id="19" name="Group 18"/>
            <p:cNvGrpSpPr/>
            <p:nvPr/>
          </p:nvGrpSpPr>
          <p:grpSpPr>
            <a:xfrm>
              <a:off x="3200400" y="2634245"/>
              <a:ext cx="2743200" cy="3068784"/>
              <a:chOff x="3200400" y="2057399"/>
              <a:chExt cx="2743200" cy="3068784"/>
            </a:xfrm>
          </p:grpSpPr>
          <p:sp>
            <p:nvSpPr>
              <p:cNvPr id="18" name="Rectangle: Rounded Corners 17"/>
              <p:cNvSpPr/>
              <p:nvPr/>
            </p:nvSpPr>
            <p:spPr>
              <a:xfrm>
                <a:off x="3200400" y="3276600"/>
                <a:ext cx="2251363" cy="1849583"/>
              </a:xfrm>
              <a:prstGeom prst="roundRect">
                <a:avLst/>
              </a:prstGeom>
              <a:pattFill prst="wdUpDiag">
                <a:fgClr>
                  <a:schemeClr val="accent5"/>
                </a:fgClr>
                <a:bgClr>
                  <a:schemeClr val="bg1"/>
                </a:bgClr>
              </a:pattFill>
              <a:ln>
                <a:noFill/>
                <a:headEnd type="none" w="med" len="med"/>
                <a:tailEnd type="arrow"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ectangle: Rounded Corners 16"/>
              <p:cNvSpPr/>
              <p:nvPr/>
            </p:nvSpPr>
            <p:spPr>
              <a:xfrm>
                <a:off x="3200400" y="2057399"/>
                <a:ext cx="2743200" cy="1689979"/>
              </a:xfrm>
              <a:prstGeom prst="roundRect">
                <a:avLst/>
              </a:prstGeom>
              <a:pattFill prst="wdUpDiag">
                <a:fgClr>
                  <a:schemeClr val="accent5"/>
                </a:fgClr>
                <a:bgClr>
                  <a:schemeClr val="bg1"/>
                </a:bgClr>
              </a:pattFill>
              <a:ln>
                <a:noFill/>
                <a:headEnd type="none" w="med" len="med"/>
                <a:tailEnd type="arrow"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20" name="TextBox 19"/>
            <p:cNvSpPr txBox="1"/>
            <p:nvPr/>
          </p:nvSpPr>
          <p:spPr>
            <a:xfrm>
              <a:off x="3200400" y="2137353"/>
              <a:ext cx="3704358" cy="461665"/>
            </a:xfrm>
            <a:prstGeom prst="rect">
              <a:avLst/>
            </a:prstGeom>
            <a:noFill/>
          </p:spPr>
          <p:txBody>
            <a:bodyPr wrap="square" rtlCol="0">
              <a:spAutoFit/>
            </a:bodyPr>
            <a:lstStyle/>
            <a:p>
              <a:r>
                <a:rPr lang="en-US" sz="2400" b="1" dirty="0">
                  <a:solidFill>
                    <a:schemeClr val="accent1"/>
                  </a:solidFill>
                </a:rPr>
                <a:t>context</a:t>
              </a:r>
            </a:p>
          </p:txBody>
        </p:sp>
      </p:grpSp>
      <p:sp>
        <p:nvSpPr>
          <p:cNvPr id="2" name="Title 1"/>
          <p:cNvSpPr>
            <a:spLocks noGrp="1"/>
          </p:cNvSpPr>
          <p:nvPr>
            <p:ph type="title"/>
          </p:nvPr>
        </p:nvSpPr>
        <p:spPr/>
        <p:txBody>
          <a:bodyPr>
            <a:normAutofit/>
          </a:bodyPr>
          <a:lstStyle/>
          <a:p>
            <a:r>
              <a:rPr lang="en-US" dirty="0"/>
              <a:t>The classification problem</a:t>
            </a:r>
          </a:p>
        </p:txBody>
      </p:sp>
      <p:sp>
        <p:nvSpPr>
          <p:cNvPr id="4" name="Slide Number Placeholder 3"/>
          <p:cNvSpPr>
            <a:spLocks noGrp="1"/>
          </p:cNvSpPr>
          <p:nvPr>
            <p:ph type="sldNum" sz="quarter" idx="12"/>
          </p:nvPr>
        </p:nvSpPr>
        <p:spPr/>
        <p:txBody>
          <a:bodyPr/>
          <a:lstStyle/>
          <a:p>
            <a:fld id="{0470F963-9A19-4DEA-8F72-2C3EA7111424}" type="slidenum">
              <a:rPr lang="en-US" smtClean="0"/>
              <a:pPr/>
              <a:t>15</a:t>
            </a:fld>
            <a:endParaRPr lang="en-US"/>
          </a:p>
        </p:txBody>
      </p:sp>
      <p:sp>
        <p:nvSpPr>
          <p:cNvPr id="6" name="Rectangle: Rounded Corners 5"/>
          <p:cNvSpPr/>
          <p:nvPr/>
        </p:nvSpPr>
        <p:spPr>
          <a:xfrm>
            <a:off x="497033" y="4560028"/>
            <a:ext cx="914400" cy="914400"/>
          </a:xfrm>
          <a:prstGeom prst="roundRect">
            <a:avLst/>
          </a:prstGeom>
          <a:ln>
            <a:headEnd type="none" w="med" len="med"/>
            <a:tailEnd type="arrow" w="med" len="med"/>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Track 1</a:t>
            </a:r>
          </a:p>
        </p:txBody>
      </p:sp>
      <p:sp>
        <p:nvSpPr>
          <p:cNvPr id="7" name="Rectangle: Rounded Corners 6"/>
          <p:cNvSpPr/>
          <p:nvPr/>
        </p:nvSpPr>
        <p:spPr>
          <a:xfrm>
            <a:off x="1532660" y="4560028"/>
            <a:ext cx="914400" cy="914400"/>
          </a:xfrm>
          <a:prstGeom prst="roundRect">
            <a:avLst/>
          </a:prstGeom>
          <a:ln>
            <a:headEnd type="none" w="med" len="med"/>
            <a:tailEnd type="arrow" w="med" len="med"/>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Track 2</a:t>
            </a:r>
          </a:p>
        </p:txBody>
      </p:sp>
      <p:sp>
        <p:nvSpPr>
          <p:cNvPr id="8" name="Rectangle: Rounded Corners 7"/>
          <p:cNvSpPr/>
          <p:nvPr/>
        </p:nvSpPr>
        <p:spPr>
          <a:xfrm>
            <a:off x="3415146" y="4560028"/>
            <a:ext cx="914400" cy="914400"/>
          </a:xfrm>
          <a:prstGeom prst="roundRect">
            <a:avLst/>
          </a:prstGeom>
          <a:ln>
            <a:headEnd type="none" w="med" len="med"/>
            <a:tailEnd type="arrow" w="med" len="med"/>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Track i-1</a:t>
            </a:r>
          </a:p>
        </p:txBody>
      </p:sp>
      <p:sp>
        <p:nvSpPr>
          <p:cNvPr id="9" name="Rectangle: Rounded Corners 8"/>
          <p:cNvSpPr/>
          <p:nvPr/>
        </p:nvSpPr>
        <p:spPr>
          <a:xfrm>
            <a:off x="4450773" y="4539246"/>
            <a:ext cx="914400" cy="914400"/>
          </a:xfrm>
          <a:prstGeom prst="roundRect">
            <a:avLst/>
          </a:prstGeom>
          <a:ln>
            <a:headEnd type="none" w="med" len="med"/>
            <a:tailEnd type="arrow" w="med" len="med"/>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Track </a:t>
            </a:r>
            <a:br>
              <a:rPr lang="en-US" dirty="0"/>
            </a:br>
            <a:r>
              <a:rPr lang="en-US" dirty="0" err="1"/>
              <a:t>i</a:t>
            </a:r>
            <a:endParaRPr lang="en-US" dirty="0"/>
          </a:p>
        </p:txBody>
      </p:sp>
      <p:sp>
        <p:nvSpPr>
          <p:cNvPr id="10" name="Rectangle: Rounded Corners 9"/>
          <p:cNvSpPr/>
          <p:nvPr/>
        </p:nvSpPr>
        <p:spPr>
          <a:xfrm>
            <a:off x="5486400" y="4539246"/>
            <a:ext cx="914400" cy="914400"/>
          </a:xfrm>
          <a:prstGeom prst="roundRect">
            <a:avLst/>
          </a:prstGeom>
          <a:ln>
            <a:headEnd type="none" w="med" len="med"/>
            <a:tailEnd type="arrow" w="med" len="med"/>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Track </a:t>
            </a:r>
            <a:br>
              <a:rPr lang="en-US" dirty="0"/>
            </a:br>
            <a:r>
              <a:rPr lang="en-US" dirty="0"/>
              <a:t>i+1</a:t>
            </a:r>
          </a:p>
        </p:txBody>
      </p:sp>
      <p:sp>
        <p:nvSpPr>
          <p:cNvPr id="11" name="TextBox 10"/>
          <p:cNvSpPr txBox="1"/>
          <p:nvPr/>
        </p:nvSpPr>
        <p:spPr>
          <a:xfrm>
            <a:off x="2351810" y="4483828"/>
            <a:ext cx="1143000" cy="830997"/>
          </a:xfrm>
          <a:prstGeom prst="rect">
            <a:avLst/>
          </a:prstGeom>
          <a:noFill/>
        </p:spPr>
        <p:txBody>
          <a:bodyPr wrap="square" rtlCol="0">
            <a:spAutoFit/>
          </a:bodyPr>
          <a:lstStyle/>
          <a:p>
            <a:pPr algn="ctr"/>
            <a:r>
              <a:rPr lang="en-US" sz="4800" dirty="0"/>
              <a:t>….</a:t>
            </a:r>
          </a:p>
        </p:txBody>
      </p:sp>
      <p:sp>
        <p:nvSpPr>
          <p:cNvPr id="12" name="Rectangle: Rounded Corners 11"/>
          <p:cNvSpPr/>
          <p:nvPr/>
        </p:nvSpPr>
        <p:spPr>
          <a:xfrm>
            <a:off x="3404755" y="2993021"/>
            <a:ext cx="2076448" cy="914400"/>
          </a:xfrm>
          <a:prstGeom prst="roundRect">
            <a:avLst/>
          </a:prstGeom>
          <a:ln>
            <a:headEnd type="none" w="med" len="med"/>
            <a:tailEnd type="arrow" w="med" len="med"/>
          </a:ln>
        </p:spPr>
        <p:style>
          <a:lnRef idx="0">
            <a:schemeClr val="dk1"/>
          </a:lnRef>
          <a:fillRef idx="3">
            <a:schemeClr val="dk1"/>
          </a:fillRef>
          <a:effectRef idx="3">
            <a:schemeClr val="dk1"/>
          </a:effectRef>
          <a:fontRef idx="minor">
            <a:schemeClr val="lt1"/>
          </a:fontRef>
        </p:style>
        <p:txBody>
          <a:bodyPr rtlCol="0" anchor="ctr"/>
          <a:lstStyle/>
          <a:p>
            <a:pPr algn="ctr"/>
            <a:r>
              <a:rPr lang="en-US" dirty="0"/>
              <a:t>Seed artist</a:t>
            </a:r>
          </a:p>
        </p:txBody>
      </p:sp>
      <p:cxnSp>
        <p:nvCxnSpPr>
          <p:cNvPr id="14" name="Connector: Curved 13"/>
          <p:cNvCxnSpPr>
            <a:stCxn id="9" idx="2"/>
            <a:endCxn id="10" idx="2"/>
          </p:cNvCxnSpPr>
          <p:nvPr/>
        </p:nvCxnSpPr>
        <p:spPr>
          <a:xfrm rot="16200000" flipH="1">
            <a:off x="5425786" y="4935832"/>
            <a:ext cx="12700" cy="1035627"/>
          </a:xfrm>
          <a:prstGeom prst="curvedConnector3">
            <a:avLst>
              <a:gd name="adj1" fmla="val 561818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2" name="Rectangle 21"/>
              <p:cNvSpPr/>
              <p:nvPr/>
            </p:nvSpPr>
            <p:spPr>
              <a:xfrm>
                <a:off x="4641902" y="6475953"/>
                <a:ext cx="2381485" cy="4023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𝑑</m:t>
                              </m:r>
                            </m:sub>
                          </m:sSub>
                        </m:e>
                      </m:d>
                    </m:oMath>
                  </m:oMathPara>
                </a14:m>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4641902" y="6475953"/>
                <a:ext cx="2381485" cy="4023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6468338" y="4694062"/>
                <a:ext cx="1151662" cy="646331"/>
              </a:xfrm>
              <a:prstGeom prst="rect">
                <a:avLst/>
              </a:prstGeom>
            </p:spPr>
            <p:txBody>
              <a:bodyPr wrap="none">
                <a:spAutoFit/>
              </a:bodyPr>
              <a:lstStyle/>
              <a:p>
                <a:r>
                  <a:rPr lang="en-US" b="1" dirty="0"/>
                  <a:t>label</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0,1</m:t>
                        </m:r>
                      </m:e>
                    </m:d>
                  </m:oMath>
                </a14:m>
                <a:r>
                  <a:rPr lang="en-US" dirty="0"/>
                  <a:t> </a:t>
                </a:r>
              </a:p>
            </p:txBody>
          </p:sp>
        </mc:Choice>
        <mc:Fallback xmlns="">
          <p:sp>
            <p:nvSpPr>
              <p:cNvPr id="23" name="Rectangle 22"/>
              <p:cNvSpPr>
                <a:spLocks noRot="1" noChangeAspect="1" noMove="1" noResize="1" noEditPoints="1" noAdjustHandles="1" noChangeArrowheads="1" noChangeShapeType="1" noTextEdit="1"/>
              </p:cNvSpPr>
              <p:nvPr/>
            </p:nvSpPr>
            <p:spPr>
              <a:xfrm>
                <a:off x="6468338" y="4694062"/>
                <a:ext cx="1151662" cy="646331"/>
              </a:xfrm>
              <a:prstGeom prst="rect">
                <a:avLst/>
              </a:prstGeom>
              <a:blipFill>
                <a:blip r:embed="rId3"/>
                <a:stretch>
                  <a:fillRect l="-4233"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4724400" y="6183435"/>
                <a:ext cx="2030558" cy="369332"/>
              </a:xfrm>
              <a:prstGeom prst="rect">
                <a:avLst/>
              </a:prstGeom>
              <a:noFill/>
            </p:spPr>
            <p:txBody>
              <a:bodyPr wrap="square" lIns="0" tIns="0" rIns="0" bIns="0" rtlCol="0">
                <a:spAutoFit/>
              </a:bodyPr>
              <a:lstStyle/>
              <a:p>
                <a:r>
                  <a:rPr lang="en-US" sz="2000" b="1" dirty="0"/>
                  <a:t>model  </a:t>
                </a: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𝐱</m:t>
                            </m:r>
                          </m:e>
                          <m:sub>
                            <m:r>
                              <a:rPr lang="en-US" sz="2400" b="0" i="1" smtClean="0">
                                <a:latin typeface="Cambria Math" panose="02040503050406030204" pitchFamily="18" charset="0"/>
                              </a:rPr>
                              <m:t>𝑖</m:t>
                            </m:r>
                          </m:sub>
                        </m:sSub>
                      </m:e>
                    </m:d>
                  </m:oMath>
                </a14:m>
                <a:endParaRPr lang="en-US" sz="2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4724400" y="6183435"/>
                <a:ext cx="2030558" cy="369332"/>
              </a:xfrm>
              <a:prstGeom prst="rect">
                <a:avLst/>
              </a:prstGeom>
              <a:blipFill>
                <a:blip r:embed="rId4"/>
                <a:stretch>
                  <a:fillRect l="-7508" t="-8197" b="-37705"/>
                </a:stretch>
              </a:blipFill>
            </p:spPr>
            <p:txBody>
              <a:bodyPr/>
              <a:lstStyle/>
              <a:p>
                <a:r>
                  <a:rPr lang="en-US">
                    <a:noFill/>
                  </a:rPr>
                  <a:t> </a:t>
                </a:r>
              </a:p>
            </p:txBody>
          </p:sp>
        </mc:Fallback>
      </mc:AlternateContent>
    </p:spTree>
    <p:extLst>
      <p:ext uri="{BB962C8B-B14F-4D97-AF65-F5344CB8AC3E}">
        <p14:creationId xmlns:p14="http://schemas.microsoft.com/office/powerpoint/2010/main" val="3313476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304800" y="1143000"/>
            <a:ext cx="6749845" cy="3308769"/>
            <a:chOff x="3200400" y="2013908"/>
            <a:chExt cx="3704880" cy="2055712"/>
          </a:xfrm>
        </p:grpSpPr>
        <p:sp>
          <p:nvSpPr>
            <p:cNvPr id="20" name="Rectangle: Rounded Corners 19"/>
            <p:cNvSpPr/>
            <p:nvPr/>
          </p:nvSpPr>
          <p:spPr>
            <a:xfrm>
              <a:off x="3200400" y="2317949"/>
              <a:ext cx="2742384" cy="1751671"/>
            </a:xfrm>
            <a:prstGeom prst="roundRect">
              <a:avLst/>
            </a:prstGeom>
            <a:pattFill prst="wdUpDiag">
              <a:fgClr>
                <a:schemeClr val="accent5"/>
              </a:fgClr>
              <a:bgClr>
                <a:schemeClr val="bg1"/>
              </a:bgClr>
            </a:pattFill>
            <a:ln>
              <a:noFill/>
              <a:headEnd type="none" w="med" len="med"/>
              <a:tailEnd type="arrow"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TextBox 17"/>
            <p:cNvSpPr txBox="1"/>
            <p:nvPr/>
          </p:nvSpPr>
          <p:spPr>
            <a:xfrm>
              <a:off x="3200922" y="2013908"/>
              <a:ext cx="3704358" cy="461665"/>
            </a:xfrm>
            <a:prstGeom prst="rect">
              <a:avLst/>
            </a:prstGeom>
            <a:noFill/>
          </p:spPr>
          <p:txBody>
            <a:bodyPr wrap="square" rtlCol="0">
              <a:spAutoFit/>
            </a:bodyPr>
            <a:lstStyle/>
            <a:p>
              <a:r>
                <a:rPr lang="en-US" sz="2400" b="1" dirty="0">
                  <a:solidFill>
                    <a:schemeClr val="accent1"/>
                  </a:solidFill>
                </a:rPr>
                <a:t>context</a:t>
              </a:r>
            </a:p>
          </p:txBody>
        </p:sp>
      </p:grpSp>
      <p:sp>
        <p:nvSpPr>
          <p:cNvPr id="2" name="Title 1"/>
          <p:cNvSpPr>
            <a:spLocks noGrp="1"/>
          </p:cNvSpPr>
          <p:nvPr>
            <p:ph type="title"/>
          </p:nvPr>
        </p:nvSpPr>
        <p:spPr/>
        <p:txBody>
          <a:bodyPr/>
          <a:lstStyle/>
          <a:p>
            <a:r>
              <a:rPr lang="en-US" dirty="0"/>
              <a:t>The classification problem</a:t>
            </a:r>
          </a:p>
        </p:txBody>
      </p:sp>
      <p:sp>
        <p:nvSpPr>
          <p:cNvPr id="4" name="Slide Number Placeholder 3"/>
          <p:cNvSpPr>
            <a:spLocks noGrp="1"/>
          </p:cNvSpPr>
          <p:nvPr>
            <p:ph type="sldNum" sz="quarter" idx="12"/>
          </p:nvPr>
        </p:nvSpPr>
        <p:spPr/>
        <p:txBody>
          <a:bodyPr/>
          <a:lstStyle/>
          <a:p>
            <a:fld id="{0470F963-9A19-4DEA-8F72-2C3EA7111424}" type="slidenum">
              <a:rPr lang="en-US" smtClean="0"/>
              <a:pPr/>
              <a:t>16</a:t>
            </a:fld>
            <a:endParaRPr lang="en-US"/>
          </a:p>
        </p:txBody>
      </p:sp>
      <p:grpSp>
        <p:nvGrpSpPr>
          <p:cNvPr id="13" name="Group 12"/>
          <p:cNvGrpSpPr/>
          <p:nvPr/>
        </p:nvGrpSpPr>
        <p:grpSpPr>
          <a:xfrm>
            <a:off x="746300" y="1926092"/>
            <a:ext cx="1401097" cy="2208953"/>
            <a:chOff x="1084006" y="1665323"/>
            <a:chExt cx="1401097" cy="2208953"/>
          </a:xfrm>
        </p:grpSpPr>
        <p:pic>
          <p:nvPicPr>
            <p:cNvPr id="5" name="Picture 4" descr="Automatically generated description: nintendo, clothing"/>
            <p:cNvPicPr>
              <a:picLocks noChangeAspect="1"/>
            </p:cNvPicPr>
            <p:nvPr/>
          </p:nvPicPr>
          <p:blipFill rotWithShape="1">
            <a:blip r:embed="rId2"/>
            <a:srcRect l="49446" t="11603" r="5810"/>
            <a:stretch/>
          </p:blipFill>
          <p:spPr>
            <a:xfrm>
              <a:off x="1084006" y="2050026"/>
              <a:ext cx="1401097" cy="1824250"/>
            </a:xfrm>
            <a:prstGeom prst="rect">
              <a:avLst/>
            </a:prstGeom>
          </p:spPr>
        </p:pic>
        <p:sp>
          <p:nvSpPr>
            <p:cNvPr id="8" name="TextBox 7"/>
            <p:cNvSpPr txBox="1"/>
            <p:nvPr/>
          </p:nvSpPr>
          <p:spPr>
            <a:xfrm>
              <a:off x="1105586" y="1665323"/>
              <a:ext cx="1141627" cy="338554"/>
            </a:xfrm>
            <a:prstGeom prst="rect">
              <a:avLst/>
            </a:prstGeom>
            <a:solidFill>
              <a:schemeClr val="bg1"/>
            </a:solidFill>
          </p:spPr>
          <p:txBody>
            <a:bodyPr wrap="square" rtlCol="0">
              <a:spAutoFit/>
            </a:bodyPr>
            <a:lstStyle/>
            <a:p>
              <a:r>
                <a:rPr lang="en-US" sz="1600" b="1" dirty="0"/>
                <a:t>Seed artist:</a:t>
              </a:r>
            </a:p>
          </p:txBody>
        </p:sp>
      </p:grpSp>
      <p:grpSp>
        <p:nvGrpSpPr>
          <p:cNvPr id="14" name="Group 13"/>
          <p:cNvGrpSpPr/>
          <p:nvPr/>
        </p:nvGrpSpPr>
        <p:grpSpPr>
          <a:xfrm>
            <a:off x="2746494" y="1801873"/>
            <a:ext cx="2367116" cy="2319317"/>
            <a:chOff x="3111909" y="1601519"/>
            <a:chExt cx="2367116" cy="2319317"/>
          </a:xfrm>
        </p:grpSpPr>
        <p:pic>
          <p:nvPicPr>
            <p:cNvPr id="6" name="Picture 5" descr="Automatically generated description: nintendo, text, screenshot"/>
            <p:cNvPicPr>
              <a:picLocks noChangeAspect="1"/>
            </p:cNvPicPr>
            <p:nvPr/>
          </p:nvPicPr>
          <p:blipFill rotWithShape="1">
            <a:blip r:embed="rId3"/>
            <a:srcRect l="14995" t="19668" r="19881" b="6605"/>
            <a:stretch/>
          </p:blipFill>
          <p:spPr>
            <a:xfrm>
              <a:off x="3151909" y="2015836"/>
              <a:ext cx="2105892" cy="1905000"/>
            </a:xfrm>
            <a:prstGeom prst="rect">
              <a:avLst/>
            </a:prstGeom>
          </p:spPr>
        </p:pic>
        <p:sp>
          <p:nvSpPr>
            <p:cNvPr id="11" name="TextBox 10"/>
            <p:cNvSpPr txBox="1"/>
            <p:nvPr/>
          </p:nvSpPr>
          <p:spPr>
            <a:xfrm>
              <a:off x="3111909" y="1601519"/>
              <a:ext cx="2367116" cy="338554"/>
            </a:xfrm>
            <a:prstGeom prst="rect">
              <a:avLst/>
            </a:prstGeom>
            <a:solidFill>
              <a:schemeClr val="bg1"/>
            </a:solidFill>
          </p:spPr>
          <p:txBody>
            <a:bodyPr wrap="square" rtlCol="0">
              <a:spAutoFit/>
            </a:bodyPr>
            <a:lstStyle/>
            <a:p>
              <a:r>
                <a:rPr lang="en-US" sz="1600" b="1" dirty="0"/>
                <a:t>Previous tracks in Playlist:</a:t>
              </a:r>
            </a:p>
          </p:txBody>
        </p:sp>
      </p:grpSp>
      <p:grpSp>
        <p:nvGrpSpPr>
          <p:cNvPr id="15" name="Group 14"/>
          <p:cNvGrpSpPr/>
          <p:nvPr/>
        </p:nvGrpSpPr>
        <p:grpSpPr>
          <a:xfrm>
            <a:off x="370439" y="4594181"/>
            <a:ext cx="2403764" cy="1657661"/>
            <a:chOff x="914400" y="4355068"/>
            <a:chExt cx="2403764" cy="1657661"/>
          </a:xfrm>
        </p:grpSpPr>
        <p:pic>
          <p:nvPicPr>
            <p:cNvPr id="7" name="Picture 6" descr="Automatically generated description: nintendo, thing"/>
            <p:cNvPicPr>
              <a:picLocks noChangeAspect="1"/>
            </p:cNvPicPr>
            <p:nvPr/>
          </p:nvPicPr>
          <p:blipFill rotWithShape="1">
            <a:blip r:embed="rId4"/>
            <a:srcRect t="5489"/>
            <a:stretch/>
          </p:blipFill>
          <p:spPr>
            <a:xfrm>
              <a:off x="914400" y="4724400"/>
              <a:ext cx="2403764" cy="1288329"/>
            </a:xfrm>
            <a:prstGeom prst="rect">
              <a:avLst/>
            </a:prstGeom>
          </p:spPr>
        </p:pic>
        <p:sp>
          <p:nvSpPr>
            <p:cNvPr id="12" name="TextBox 11"/>
            <p:cNvSpPr txBox="1"/>
            <p:nvPr/>
          </p:nvSpPr>
          <p:spPr>
            <a:xfrm>
              <a:off x="935182" y="4355068"/>
              <a:ext cx="1905000" cy="369332"/>
            </a:xfrm>
            <a:prstGeom prst="rect">
              <a:avLst/>
            </a:prstGeom>
            <a:noFill/>
          </p:spPr>
          <p:txBody>
            <a:bodyPr wrap="square" rtlCol="0">
              <a:spAutoFit/>
            </a:bodyPr>
            <a:lstStyle/>
            <a:p>
              <a:r>
                <a:rPr lang="en-US" b="1" dirty="0"/>
                <a:t>Candidate Track:</a:t>
              </a:r>
            </a:p>
          </p:txBody>
        </p:sp>
      </p:grpSp>
      <p:pic>
        <p:nvPicPr>
          <p:cNvPr id="21" name="Picture 20" descr="Automatically generated description: nintendo, object, thing"/>
          <p:cNvPicPr>
            <a:picLocks noChangeAspect="1"/>
          </p:cNvPicPr>
          <p:nvPr/>
        </p:nvPicPr>
        <p:blipFill>
          <a:blip r:embed="rId5"/>
          <a:stretch>
            <a:fillRect/>
          </a:stretch>
        </p:blipFill>
        <p:spPr>
          <a:xfrm>
            <a:off x="2837582" y="5760843"/>
            <a:ext cx="5925418" cy="560872"/>
          </a:xfrm>
          <a:prstGeom prst="rect">
            <a:avLst/>
          </a:prstGeom>
        </p:spPr>
      </p:pic>
      <p:grpSp>
        <p:nvGrpSpPr>
          <p:cNvPr id="29" name="Group 28"/>
          <p:cNvGrpSpPr/>
          <p:nvPr/>
        </p:nvGrpSpPr>
        <p:grpSpPr>
          <a:xfrm>
            <a:off x="3716565" y="5063295"/>
            <a:ext cx="1723075" cy="843382"/>
            <a:chOff x="3716565" y="5063295"/>
            <a:chExt cx="1723075" cy="843382"/>
          </a:xfrm>
        </p:grpSpPr>
        <p:sp>
          <p:nvSpPr>
            <p:cNvPr id="22" name="Left Brace 21"/>
            <p:cNvSpPr/>
            <p:nvPr/>
          </p:nvSpPr>
          <p:spPr>
            <a:xfrm rot="5400000">
              <a:off x="4319744" y="4942562"/>
              <a:ext cx="360936" cy="1567293"/>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3" name="TextBox 22"/>
            <p:cNvSpPr txBox="1"/>
            <p:nvPr/>
          </p:nvSpPr>
          <p:spPr>
            <a:xfrm>
              <a:off x="3839440" y="5063295"/>
              <a:ext cx="1600200" cy="461665"/>
            </a:xfrm>
            <a:prstGeom prst="rect">
              <a:avLst/>
            </a:prstGeom>
            <a:noFill/>
          </p:spPr>
          <p:txBody>
            <a:bodyPr wrap="square" rtlCol="0">
              <a:spAutoFit/>
            </a:bodyPr>
            <a:lstStyle/>
            <a:p>
              <a:r>
                <a:rPr lang="en-US" sz="1200" dirty="0"/>
                <a:t>Candidate artist to seed artist similarity</a:t>
              </a:r>
            </a:p>
          </p:txBody>
        </p:sp>
      </p:grpSp>
      <p:grpSp>
        <p:nvGrpSpPr>
          <p:cNvPr id="30" name="Group 29"/>
          <p:cNvGrpSpPr/>
          <p:nvPr/>
        </p:nvGrpSpPr>
        <p:grpSpPr>
          <a:xfrm>
            <a:off x="5635935" y="5097931"/>
            <a:ext cx="1711036" cy="812118"/>
            <a:chOff x="5635935" y="5097931"/>
            <a:chExt cx="1711036" cy="812118"/>
          </a:xfrm>
        </p:grpSpPr>
        <p:sp>
          <p:nvSpPr>
            <p:cNvPr id="25" name="Left Brace 24"/>
            <p:cNvSpPr/>
            <p:nvPr/>
          </p:nvSpPr>
          <p:spPr>
            <a:xfrm rot="5400000">
              <a:off x="6229946" y="5085350"/>
              <a:ext cx="364306" cy="1285092"/>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6" name="TextBox 25"/>
            <p:cNvSpPr txBox="1"/>
            <p:nvPr/>
          </p:nvSpPr>
          <p:spPr>
            <a:xfrm>
              <a:off x="5635935" y="5097931"/>
              <a:ext cx="1711036" cy="461665"/>
            </a:xfrm>
            <a:prstGeom prst="rect">
              <a:avLst/>
            </a:prstGeom>
            <a:noFill/>
          </p:spPr>
          <p:txBody>
            <a:bodyPr wrap="square" rtlCol="0">
              <a:spAutoFit/>
            </a:bodyPr>
            <a:lstStyle/>
            <a:p>
              <a:r>
                <a:rPr lang="en-US" sz="1200" dirty="0"/>
                <a:t>Candidate artist to previous artist similarity</a:t>
              </a:r>
            </a:p>
          </p:txBody>
        </p:sp>
      </p:grpSp>
      <p:grpSp>
        <p:nvGrpSpPr>
          <p:cNvPr id="31" name="Group 30"/>
          <p:cNvGrpSpPr/>
          <p:nvPr/>
        </p:nvGrpSpPr>
        <p:grpSpPr>
          <a:xfrm>
            <a:off x="7345631" y="5097931"/>
            <a:ext cx="1711036" cy="812115"/>
            <a:chOff x="7345631" y="5097931"/>
            <a:chExt cx="1711036" cy="812115"/>
          </a:xfrm>
        </p:grpSpPr>
        <p:sp>
          <p:nvSpPr>
            <p:cNvPr id="27" name="Left Brace 26"/>
            <p:cNvSpPr/>
            <p:nvPr/>
          </p:nvSpPr>
          <p:spPr>
            <a:xfrm rot="5400000">
              <a:off x="7720393" y="5305936"/>
              <a:ext cx="364306" cy="843914"/>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8" name="TextBox 27"/>
            <p:cNvSpPr txBox="1"/>
            <p:nvPr/>
          </p:nvSpPr>
          <p:spPr>
            <a:xfrm>
              <a:off x="7345631" y="5097931"/>
              <a:ext cx="1711036" cy="461665"/>
            </a:xfrm>
            <a:prstGeom prst="rect">
              <a:avLst/>
            </a:prstGeom>
            <a:noFill/>
          </p:spPr>
          <p:txBody>
            <a:bodyPr wrap="square" rtlCol="0">
              <a:spAutoFit/>
            </a:bodyPr>
            <a:lstStyle/>
            <a:p>
              <a:r>
                <a:rPr lang="en-US" sz="1200" dirty="0"/>
                <a:t>Candidate track to previous track similarity</a:t>
              </a:r>
            </a:p>
          </p:txBody>
        </p:sp>
      </p:grpSp>
    </p:spTree>
    <p:extLst>
      <p:ext uri="{BB962C8B-B14F-4D97-AF65-F5344CB8AC3E}">
        <p14:creationId xmlns:p14="http://schemas.microsoft.com/office/powerpoint/2010/main" val="335789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Naïve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dirty="0"/>
                  <a:t>Simple logistic regression model:</a:t>
                </a:r>
                <a:br>
                  <a:rPr lang="en-US" dirty="0"/>
                </a:br>
                <a:br>
                  <a:rPr lang="en-US" dirty="0"/>
                </a:br>
                <a:r>
                  <a:rPr lang="en-US" dirty="0"/>
                  <a: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1" i="0" smtClean="0">
                                <a:latin typeface="Cambria Math" panose="02040503050406030204" pitchFamily="18" charset="0"/>
                                <a:ea typeface="Cambria Math" panose="02040503050406030204" pitchFamily="18" charset="0"/>
                              </a:rPr>
                              <m:t>𝐰</m:t>
                            </m:r>
                          </m:e>
                          <m:sup>
                            <m:r>
                              <m:rPr>
                                <m:sty m:val="p"/>
                              </m:rPr>
                              <a:rPr lang="en-US" b="0" i="0" smtClean="0">
                                <a:latin typeface="Cambria Math" panose="02040503050406030204" pitchFamily="18" charset="0"/>
                                <a:ea typeface="Cambria Math" panose="02040503050406030204" pitchFamily="18" charset="0"/>
                              </a:rPr>
                              <m:t>T</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oMath>
                </a14:m>
                <a:br>
                  <a:rPr lang="en-US" b="0" dirty="0">
                    <a:ea typeface="Cambria Math" panose="02040503050406030204" pitchFamily="18" charset="0"/>
                  </a:rPr>
                </a:br>
                <a:br>
                  <a:rPr lang="en-US" b="0" dirty="0">
                    <a:ea typeface="Cambria Math" panose="02040503050406030204" pitchFamily="18" charset="0"/>
                  </a:rPr>
                </a:br>
                <a:r>
                  <a:rPr lang="en-US" b="0" dirty="0">
                    <a:ea typeface="Cambria Math" panose="02040503050406030204" pitchFamily="18" charset="0"/>
                  </a:rPr>
                  <a:t>	where  </a:t>
                </a:r>
                <a14:m>
                  <m:oMath xmlns:m="http://schemas.openxmlformats.org/officeDocument/2006/math">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a14:m>
                <a:br>
                  <a:rPr lang="en-US" dirty="0"/>
                </a:br>
                <a:endParaRPr lang="en-US" dirty="0"/>
              </a:p>
              <a:p>
                <a:r>
                  <a:rPr lang="en-US" dirty="0"/>
                  <a:t>We can create a playlist by choosing the candidate track with the largest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a:rPr lang="en-US" i="1">
                            <a:latin typeface="Cambria Math" panose="02040503050406030204" pitchFamily="18" charset="0"/>
                          </a:rPr>
                          <m:t>=1</m:t>
                        </m:r>
                      </m:e>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oMath>
                </a14:m>
                <a:r>
                  <a:rPr lang="en-US" dirty="0"/>
                  <a:t>.</a:t>
                </a:r>
                <a:br>
                  <a:rPr lang="en-US" dirty="0"/>
                </a:br>
                <a:endParaRPr lang="en-US" dirty="0"/>
              </a:p>
              <a:p>
                <a:r>
                  <a:rPr lang="en-US" dirty="0"/>
                  <a:t>Each weight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US" dirty="0"/>
                  <a:t> indicates the relative importance of the feature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in determining the success of the candidate track </a:t>
                </a:r>
                <a14:m>
                  <m:oMath xmlns:m="http://schemas.openxmlformats.org/officeDocument/2006/math">
                    <m:r>
                      <a:rPr lang="en-US" b="0" i="1" smtClean="0">
                        <a:latin typeface="Cambria Math" panose="02040503050406030204" pitchFamily="18" charset="0"/>
                      </a:rPr>
                      <m:t>𝑖</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59" t="-2652" r="-185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470F963-9A19-4DEA-8F72-2C3EA7111424}" type="slidenum">
              <a:rPr lang="en-US" smtClean="0"/>
              <a:pPr/>
              <a:t>17</a:t>
            </a:fld>
            <a:endParaRPr lang="en-US"/>
          </a:p>
        </p:txBody>
      </p:sp>
      <p:sp>
        <p:nvSpPr>
          <p:cNvPr id="5" name="Rectangle: Rounded Corners 4"/>
          <p:cNvSpPr/>
          <p:nvPr/>
        </p:nvSpPr>
        <p:spPr>
          <a:xfrm>
            <a:off x="990600" y="1752600"/>
            <a:ext cx="5486400" cy="1600200"/>
          </a:xfrm>
          <a:prstGeom prst="roundRect">
            <a:avLst/>
          </a:prstGeom>
          <a:solidFill>
            <a:schemeClr val="tx2">
              <a:lumMod val="40000"/>
              <a:lumOff val="60000"/>
              <a:alpha val="21000"/>
            </a:schemeClr>
          </a:solidFill>
          <a:ln w="3175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57651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Different models for different artists</a:t>
            </a:r>
          </a:p>
        </p:txBody>
      </p:sp>
      <p:sp>
        <p:nvSpPr>
          <p:cNvPr id="4" name="Slide Number Placeholder 3"/>
          <p:cNvSpPr>
            <a:spLocks noGrp="1"/>
          </p:cNvSpPr>
          <p:nvPr>
            <p:ph type="sldNum" sz="quarter" idx="12"/>
          </p:nvPr>
        </p:nvSpPr>
        <p:spPr/>
        <p:txBody>
          <a:bodyPr/>
          <a:lstStyle/>
          <a:p>
            <a:fld id="{0470F963-9A19-4DEA-8F72-2C3EA7111424}" type="slidenum">
              <a:rPr lang="en-US" smtClean="0"/>
              <a:pPr/>
              <a:t>18</a:t>
            </a:fld>
            <a:endParaRPr lang="en-US"/>
          </a:p>
        </p:txBody>
      </p:sp>
      <p:pic>
        <p:nvPicPr>
          <p:cNvPr id="5" name="Picture 4" descr="Automatically generated description: screenshot, nintendo, abstract"/>
          <p:cNvPicPr>
            <a:picLocks noChangeAspect="1"/>
          </p:cNvPicPr>
          <p:nvPr/>
        </p:nvPicPr>
        <p:blipFill>
          <a:blip r:embed="rId2"/>
          <a:stretch>
            <a:fillRect/>
          </a:stretch>
        </p:blipFill>
        <p:spPr>
          <a:xfrm>
            <a:off x="838200" y="1752600"/>
            <a:ext cx="7329850" cy="3694521"/>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2708219" y="4648200"/>
                <a:ext cx="3858836" cy="359714"/>
              </a:xfrm>
              <a:prstGeom prst="rect">
                <a:avLst/>
              </a:prstGeom>
              <a:noFill/>
            </p:spPr>
            <p:txBody>
              <a:bodyPr wrap="square" lIns="0" tIns="0" rIns="0" bIns="0" rtlCol="0">
                <a:spAutoFit/>
              </a:bodyPr>
              <a:lstStyle/>
              <a:p>
                <a14:m>
                  <m:oMath xmlns:m="http://schemas.openxmlformats.org/officeDocument/2006/math">
                    <m:r>
                      <a:rPr lang="en-US" sz="2000" i="1" smtClean="0">
                        <a:latin typeface="Cambria Math" panose="02040503050406030204" pitchFamily="18" charset="0"/>
                      </a:rPr>
                      <m:t>𝑃</m:t>
                    </m:r>
                    <m:d>
                      <m:dPr>
                        <m:ctrlPr>
                          <a:rPr lang="en-US" sz="200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𝑖</m:t>
                            </m:r>
                          </m:sub>
                        </m:sSub>
                        <m:r>
                          <a:rPr lang="en-US" sz="2000" i="1">
                            <a:latin typeface="Cambria Math" panose="02040503050406030204" pitchFamily="18" charset="0"/>
                          </a:rPr>
                          <m:t>=1</m:t>
                        </m:r>
                      </m:e>
                      <m:e>
                        <m:sSub>
                          <m:sSubPr>
                            <m:ctrlPr>
                              <a:rPr lang="en-US" sz="2000" i="1">
                                <a:latin typeface="Cambria Math" panose="02040503050406030204" pitchFamily="18" charset="0"/>
                              </a:rPr>
                            </m:ctrlPr>
                          </m:sSubPr>
                          <m:e>
                            <m:r>
                              <a:rPr lang="en-US" sz="2000" b="1">
                                <a:latin typeface="Cambria Math" panose="02040503050406030204" pitchFamily="18" charset="0"/>
                              </a:rPr>
                              <m:t>𝐱</m:t>
                            </m:r>
                          </m:e>
                          <m:sub>
                            <m:r>
                              <a:rPr lang="en-US" sz="2000" i="1">
                                <a:latin typeface="Cambria Math" panose="02040503050406030204" pitchFamily="18" charset="0"/>
                              </a:rPr>
                              <m:t>𝑖</m:t>
                            </m:r>
                          </m:sub>
                        </m:sSub>
                        <m:r>
                          <a:rPr lang="en-US" sz="2000" b="0" i="1" smtClean="0">
                            <a:latin typeface="Cambria Math" panose="02040503050406030204" pitchFamily="18" charset="0"/>
                          </a:rPr>
                          <m:t>, </m:t>
                        </m:r>
                        <m:r>
                          <a:rPr lang="en-US" sz="2000" b="0" i="1" smtClean="0">
                            <a:latin typeface="Cambria Math" panose="02040503050406030204" pitchFamily="18" charset="0"/>
                          </a:rPr>
                          <m:t>𝐴𝑟𝑡𝑖𝑠𝑡</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e>
                    </m:d>
                  </m:oMath>
                </a14:m>
                <a:r>
                  <a:rPr lang="en-US" sz="2000" dirty="0"/>
                  <a:t>=</a:t>
                </a:r>
                <a:r>
                  <a:rPr lang="en-US" sz="2000" dirty="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ea typeface="Cambria Math" panose="02040503050406030204" pitchFamily="18" charset="0"/>
                          </a:rPr>
                        </m:ctrlPr>
                      </m:dPr>
                      <m:e>
                        <m:sSubSup>
                          <m:sSubSupPr>
                            <m:ctrlPr>
                              <a:rPr lang="en-US" sz="2000" i="1" smtClean="0">
                                <a:latin typeface="Cambria Math" panose="02040503050406030204" pitchFamily="18" charset="0"/>
                                <a:ea typeface="Cambria Math" panose="02040503050406030204" pitchFamily="18" charset="0"/>
                              </a:rPr>
                            </m:ctrlPr>
                          </m:sSubSupPr>
                          <m:e>
                            <m:r>
                              <a:rPr lang="en-US" sz="2000" b="1">
                                <a:latin typeface="Cambria Math" panose="02040503050406030204" pitchFamily="18" charset="0"/>
                                <a:ea typeface="Cambria Math" panose="02040503050406030204" pitchFamily="18" charset="0"/>
                              </a:rPr>
                              <m:t>𝐰</m:t>
                            </m:r>
                          </m:e>
                          <m:sub>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𝑖</m:t>
                                </m:r>
                              </m:sub>
                            </m:sSub>
                          </m:sub>
                          <m:sup>
                            <m:r>
                              <m:rPr>
                                <m:sty m:val="p"/>
                              </m:rPr>
                              <a:rPr lang="en-US" sz="2000" b="0" i="0" smtClean="0">
                                <a:latin typeface="Cambria Math" panose="02040503050406030204" pitchFamily="18" charset="0"/>
                                <a:ea typeface="Cambria Math" panose="02040503050406030204" pitchFamily="18" charset="0"/>
                              </a:rPr>
                              <m:t>T</m:t>
                            </m:r>
                          </m:sup>
                        </m:sSubSup>
                        <m:sSub>
                          <m:sSubPr>
                            <m:ctrlPr>
                              <a:rPr lang="en-US" sz="2000" i="1">
                                <a:latin typeface="Cambria Math" panose="02040503050406030204" pitchFamily="18" charset="0"/>
                              </a:rPr>
                            </m:ctrlPr>
                          </m:sSubPr>
                          <m:e>
                            <m:r>
                              <a:rPr lang="en-US" sz="2000" b="1">
                                <a:latin typeface="Cambria Math" panose="02040503050406030204" pitchFamily="18" charset="0"/>
                              </a:rPr>
                              <m:t>𝐱</m:t>
                            </m:r>
                          </m:e>
                          <m:sub>
                            <m:r>
                              <a:rPr lang="en-US" sz="2000" i="1">
                                <a:latin typeface="Cambria Math" panose="02040503050406030204" pitchFamily="18" charset="0"/>
                              </a:rPr>
                              <m:t>𝑖</m:t>
                            </m:r>
                          </m:sub>
                        </m:sSub>
                      </m:e>
                    </m:d>
                  </m:oMath>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2708219" y="4648200"/>
                <a:ext cx="3858836" cy="359714"/>
              </a:xfrm>
              <a:prstGeom prst="rect">
                <a:avLst/>
              </a:prstGeom>
              <a:blipFill>
                <a:blip r:embed="rId3"/>
                <a:stretch>
                  <a:fillRect l="-2212" t="-15254" b="-33898"/>
                </a:stretch>
              </a:blipFill>
            </p:spPr>
            <p:txBody>
              <a:bodyPr/>
              <a:lstStyle/>
              <a:p>
                <a:r>
                  <a:rPr lang="en-US">
                    <a:noFill/>
                  </a:rPr>
                  <a:t> </a:t>
                </a:r>
              </a:p>
            </p:txBody>
          </p:sp>
        </mc:Fallback>
      </mc:AlternateContent>
    </p:spTree>
    <p:extLst>
      <p:ext uri="{BB962C8B-B14F-4D97-AF65-F5344CB8AC3E}">
        <p14:creationId xmlns:p14="http://schemas.microsoft.com/office/powerpoint/2010/main" val="234401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Different models for different artists</a:t>
            </a:r>
          </a:p>
        </p:txBody>
      </p:sp>
      <p:sp>
        <p:nvSpPr>
          <p:cNvPr id="4" name="Slide Number Placeholder 3"/>
          <p:cNvSpPr>
            <a:spLocks noGrp="1"/>
          </p:cNvSpPr>
          <p:nvPr>
            <p:ph type="sldNum" sz="quarter" idx="12"/>
          </p:nvPr>
        </p:nvSpPr>
        <p:spPr/>
        <p:txBody>
          <a:bodyPr/>
          <a:lstStyle/>
          <a:p>
            <a:fld id="{0470F963-9A19-4DEA-8F72-2C3EA7111424}" type="slidenum">
              <a:rPr lang="en-US" smtClean="0"/>
              <a:pPr/>
              <a:t>19</a:t>
            </a:fld>
            <a:endParaRPr lang="en-US"/>
          </a:p>
        </p:txBody>
      </p:sp>
      <p:grpSp>
        <p:nvGrpSpPr>
          <p:cNvPr id="7" name="Group 6"/>
          <p:cNvGrpSpPr/>
          <p:nvPr/>
        </p:nvGrpSpPr>
        <p:grpSpPr>
          <a:xfrm>
            <a:off x="2209800" y="1233055"/>
            <a:ext cx="5514109" cy="762000"/>
            <a:chOff x="1905000" y="3877093"/>
            <a:chExt cx="5514109" cy="1183673"/>
          </a:xfrm>
        </p:grpSpPr>
        <mc:AlternateContent xmlns:mc="http://schemas.openxmlformats.org/markup-compatibility/2006" xmlns:a14="http://schemas.microsoft.com/office/drawing/2010/main">
          <mc:Choice Requires="a14">
            <p:sp>
              <p:nvSpPr>
                <p:cNvPr id="3" name="TextBox 2"/>
                <p:cNvSpPr txBox="1"/>
                <p:nvPr/>
              </p:nvSpPr>
              <p:spPr>
                <a:xfrm>
                  <a:off x="2389909" y="4114800"/>
                  <a:ext cx="5029200" cy="431785"/>
                </a:xfrm>
                <a:prstGeom prst="rect">
                  <a:avLst/>
                </a:prstGeom>
                <a:noFill/>
              </p:spPr>
              <p:txBody>
                <a:bodyPr wrap="square" lIns="0" tIns="0" rIns="0" bIns="0" rtlCol="0">
                  <a:spAutoFit/>
                </a:bodyPr>
                <a:lstStyle/>
                <a:p>
                  <a14:m>
                    <m:oMath xmlns:m="http://schemas.openxmlformats.org/officeDocument/2006/math">
                      <m:r>
                        <a:rPr lang="en-US" sz="2400" i="1" smtClean="0">
                          <a:latin typeface="Cambria Math" panose="02040503050406030204" pitchFamily="18" charset="0"/>
                        </a:rPr>
                        <m:t>𝑃</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sub>
                          </m:sSub>
                          <m:r>
                            <a:rPr lang="en-US" sz="2400" i="1">
                              <a:latin typeface="Cambria Math" panose="02040503050406030204" pitchFamily="18" charset="0"/>
                            </a:rPr>
                            <m:t>=1</m:t>
                          </m:r>
                        </m:e>
                        <m:e>
                          <m:sSub>
                            <m:sSubPr>
                              <m:ctrlPr>
                                <a:rPr lang="en-US" sz="2400" i="1">
                                  <a:latin typeface="Cambria Math" panose="02040503050406030204" pitchFamily="18" charset="0"/>
                                </a:rPr>
                              </m:ctrlPr>
                            </m:sSubPr>
                            <m:e>
                              <m:r>
                                <a:rPr lang="en-US" sz="2400" b="1">
                                  <a:latin typeface="Cambria Math" panose="02040503050406030204" pitchFamily="18" charset="0"/>
                                </a:rPr>
                                <m:t>𝐱</m:t>
                              </m:r>
                            </m:e>
                            <m:sub>
                              <m:r>
                                <a:rPr lang="en-US" sz="2400" i="1">
                                  <a:latin typeface="Cambria Math" panose="02040503050406030204" pitchFamily="18" charset="0"/>
                                </a:rPr>
                                <m:t>𝑖</m:t>
                              </m:r>
                            </m:sub>
                          </m:sSub>
                          <m:r>
                            <a:rPr lang="en-US" sz="2400" b="0" i="1" smtClean="0">
                              <a:latin typeface="Cambria Math" panose="02040503050406030204" pitchFamily="18" charset="0"/>
                            </a:rPr>
                            <m:t>, </m:t>
                          </m:r>
                          <m:r>
                            <a:rPr lang="en-US" sz="2400" b="0" i="1" smtClean="0">
                              <a:latin typeface="Cambria Math" panose="02040503050406030204" pitchFamily="18" charset="0"/>
                            </a:rPr>
                            <m:t>𝐴𝑟𝑡𝑖𝑠𝑡</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e>
                      </m:d>
                    </m:oMath>
                  </a14:m>
                  <a:r>
                    <a:rPr lang="en-US" sz="2400" dirty="0"/>
                    <a:t>=</a:t>
                  </a: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𝜎</m:t>
                      </m:r>
                      <m:d>
                        <m:dPr>
                          <m:ctrlPr>
                            <a:rPr lang="en-US" sz="2400" i="1">
                              <a:latin typeface="Cambria Math" panose="02040503050406030204" pitchFamily="18" charset="0"/>
                              <a:ea typeface="Cambria Math" panose="02040503050406030204" pitchFamily="18" charset="0"/>
                            </a:rPr>
                          </m:ctrlPr>
                        </m:dPr>
                        <m:e>
                          <m:sSubSup>
                            <m:sSubSupPr>
                              <m:ctrlPr>
                                <a:rPr lang="en-US" sz="2400" i="1" smtClean="0">
                                  <a:latin typeface="Cambria Math" panose="02040503050406030204" pitchFamily="18" charset="0"/>
                                  <a:ea typeface="Cambria Math" panose="02040503050406030204" pitchFamily="18" charset="0"/>
                                </a:rPr>
                              </m:ctrlPr>
                            </m:sSubSupPr>
                            <m:e>
                              <m:r>
                                <a:rPr lang="en-US" sz="2400" b="1">
                                  <a:latin typeface="Cambria Math" panose="02040503050406030204" pitchFamily="18" charset="0"/>
                                  <a:ea typeface="Cambria Math" panose="02040503050406030204" pitchFamily="18" charset="0"/>
                                </a:rPr>
                                <m:t>𝐰</m:t>
                              </m:r>
                            </m:e>
                            <m: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sub>
                              </m:sSub>
                            </m:sub>
                            <m:sup>
                              <m:r>
                                <m:rPr>
                                  <m:sty m:val="p"/>
                                </m:rPr>
                                <a:rPr lang="en-US" sz="2400" b="0" i="0" smtClean="0">
                                  <a:latin typeface="Cambria Math" panose="02040503050406030204" pitchFamily="18" charset="0"/>
                                  <a:ea typeface="Cambria Math" panose="02040503050406030204" pitchFamily="18" charset="0"/>
                                </a:rPr>
                                <m:t>T</m:t>
                              </m:r>
                            </m:sup>
                          </m:sSubSup>
                          <m:sSub>
                            <m:sSubPr>
                              <m:ctrlPr>
                                <a:rPr lang="en-US" sz="2400" i="1">
                                  <a:latin typeface="Cambria Math" panose="02040503050406030204" pitchFamily="18" charset="0"/>
                                </a:rPr>
                              </m:ctrlPr>
                            </m:sSubPr>
                            <m:e>
                              <m:r>
                                <a:rPr lang="en-US" sz="2400" b="1">
                                  <a:latin typeface="Cambria Math" panose="02040503050406030204" pitchFamily="18" charset="0"/>
                                </a:rPr>
                                <m:t>𝐱</m:t>
                              </m:r>
                            </m:e>
                            <m:sub>
                              <m:r>
                                <a:rPr lang="en-US" sz="2400" i="1">
                                  <a:latin typeface="Cambria Math" panose="02040503050406030204" pitchFamily="18" charset="0"/>
                                </a:rPr>
                                <m:t>𝑖</m:t>
                              </m:r>
                            </m:sub>
                          </m:sSub>
                        </m:e>
                      </m:d>
                    </m:oMath>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2389909" y="4114800"/>
                  <a:ext cx="5029200" cy="431785"/>
                </a:xfrm>
                <a:prstGeom prst="rect">
                  <a:avLst/>
                </a:prstGeom>
                <a:blipFill>
                  <a:blip r:embed="rId2"/>
                  <a:stretch>
                    <a:fillRect t="-21739" b="-108696"/>
                  </a:stretch>
                </a:blipFill>
              </p:spPr>
              <p:txBody>
                <a:bodyPr/>
                <a:lstStyle/>
                <a:p>
                  <a:r>
                    <a:rPr lang="en-US">
                      <a:noFill/>
                    </a:rPr>
                    <a:t> </a:t>
                  </a:r>
                </a:p>
              </p:txBody>
            </p:sp>
          </mc:Fallback>
        </mc:AlternateContent>
        <p:sp>
          <p:nvSpPr>
            <p:cNvPr id="6" name="Rectangle: Rounded Corners 5"/>
            <p:cNvSpPr/>
            <p:nvPr/>
          </p:nvSpPr>
          <p:spPr>
            <a:xfrm>
              <a:off x="1905000" y="3877093"/>
              <a:ext cx="5486400" cy="1183673"/>
            </a:xfrm>
            <a:prstGeom prst="roundRect">
              <a:avLst/>
            </a:prstGeom>
            <a:solidFill>
              <a:schemeClr val="tx2">
                <a:lumMod val="40000"/>
                <a:lumOff val="60000"/>
                <a:alpha val="21000"/>
              </a:schemeClr>
            </a:solidFill>
            <a:ln w="3175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pic>
        <p:nvPicPr>
          <p:cNvPr id="8" name="Picture 7" descr="Automatically generated description: nintendo, map, abstract"/>
          <p:cNvPicPr>
            <a:picLocks noChangeAspect="1"/>
          </p:cNvPicPr>
          <p:nvPr/>
        </p:nvPicPr>
        <p:blipFill>
          <a:blip r:embed="rId3"/>
          <a:stretch>
            <a:fillRect/>
          </a:stretch>
        </p:blipFill>
        <p:spPr>
          <a:xfrm>
            <a:off x="2372309" y="2117336"/>
            <a:ext cx="5161381" cy="4433887"/>
          </a:xfrm>
          <a:prstGeom prst="rect">
            <a:avLst/>
          </a:prstGeom>
        </p:spPr>
      </p:pic>
    </p:spTree>
    <p:extLst>
      <p:ext uri="{BB962C8B-B14F-4D97-AF65-F5344CB8AC3E}">
        <p14:creationId xmlns:p14="http://schemas.microsoft.com/office/powerpoint/2010/main" val="320525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a:normAutofit fontScale="62500" lnSpcReduction="20000"/>
          </a:bodyPr>
          <a:lstStyle/>
          <a:p>
            <a:pPr marL="0" indent="0">
              <a:buNone/>
            </a:pPr>
            <a:r>
              <a:rPr lang="en-US" dirty="0"/>
              <a:t>This talk will present an algorithm designed for Microsoft's Groove music service, which serves millions of users world wide.  We consider the problem of automatically generating personalized music playlists based on queries containing a ``seed'' artist and the listener's user ID.  Playlist generation may be informed by a number of information sources including: user specific listening patterns, domain knowledge encoded in a taxonomy, acoustic features of audio tracks, and overall popularity of tracks and artists. The importance assigned to each of these information sources may vary depending on the specific combination of user and seed artist.</a:t>
            </a:r>
          </a:p>
          <a:p>
            <a:pPr marL="0" indent="0">
              <a:buNone/>
            </a:pPr>
            <a:endParaRPr lang="en-US" dirty="0"/>
          </a:p>
          <a:p>
            <a:pPr marL="0" indent="0">
              <a:buNone/>
            </a:pPr>
            <a:r>
              <a:rPr lang="en-US" dirty="0"/>
              <a:t>We present a method based on a </a:t>
            </a:r>
            <a:r>
              <a:rPr lang="en-US" dirty="0" err="1"/>
              <a:t>variational</a:t>
            </a:r>
            <a:r>
              <a:rPr lang="en-US" dirty="0"/>
              <a:t> Bayes solution for learning the parameters of a model containing a four-level hierarchy of global preferences, genres, sub-genres and artists. The proposed model further incorporates a personalization component for user-specific preferences. Empirical evaluations on both proprietary and public datasets demonstrate the effectiveness of the algorithm and showcase the contribution of each of its components.</a:t>
            </a:r>
          </a:p>
          <a:p>
            <a:pPr marL="0" indent="0">
              <a:buNone/>
            </a:pPr>
            <a:endParaRPr lang="en-US" dirty="0"/>
          </a:p>
        </p:txBody>
      </p:sp>
      <p:sp>
        <p:nvSpPr>
          <p:cNvPr id="4" name="Slide Number Placeholder 3"/>
          <p:cNvSpPr>
            <a:spLocks noGrp="1"/>
          </p:cNvSpPr>
          <p:nvPr>
            <p:ph type="sldNum" sz="quarter" idx="12"/>
          </p:nvPr>
        </p:nvSpPr>
        <p:spPr/>
        <p:txBody>
          <a:bodyPr/>
          <a:lstStyle/>
          <a:p>
            <a:fld id="{0470F963-9A19-4DEA-8F72-2C3EA7111424}" type="slidenum">
              <a:rPr lang="en-US" smtClean="0"/>
              <a:pPr/>
              <a:t>2</a:t>
            </a:fld>
            <a:endParaRPr lang="en-US"/>
          </a:p>
        </p:txBody>
      </p:sp>
    </p:spTree>
    <p:extLst>
      <p:ext uri="{BB962C8B-B14F-4D97-AF65-F5344CB8AC3E}">
        <p14:creationId xmlns:p14="http://schemas.microsoft.com/office/powerpoint/2010/main" val="3889258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Different models for different users</a:t>
            </a:r>
          </a:p>
        </p:txBody>
      </p:sp>
      <p:sp>
        <p:nvSpPr>
          <p:cNvPr id="4" name="Slide Number Placeholder 3"/>
          <p:cNvSpPr>
            <a:spLocks noGrp="1"/>
          </p:cNvSpPr>
          <p:nvPr>
            <p:ph type="sldNum" sz="quarter" idx="12"/>
          </p:nvPr>
        </p:nvSpPr>
        <p:spPr/>
        <p:txBody>
          <a:bodyPr/>
          <a:lstStyle/>
          <a:p>
            <a:fld id="{0470F963-9A19-4DEA-8F72-2C3EA7111424}" type="slidenum">
              <a:rPr lang="en-US" smtClean="0"/>
              <a:pPr/>
              <a:t>20</a:t>
            </a:fld>
            <a:endParaRPr lang="en-US"/>
          </a:p>
        </p:txBody>
      </p:sp>
      <p:pic>
        <p:nvPicPr>
          <p:cNvPr id="6" name="Picture 5" descr="Automatically generated description: screenshot, abstract, nintendo"/>
          <p:cNvPicPr>
            <a:picLocks noChangeAspect="1"/>
          </p:cNvPicPr>
          <p:nvPr/>
        </p:nvPicPr>
        <p:blipFill>
          <a:blip r:embed="rId2"/>
          <a:stretch>
            <a:fillRect/>
          </a:stretch>
        </p:blipFill>
        <p:spPr>
          <a:xfrm>
            <a:off x="65637" y="1905000"/>
            <a:ext cx="9144000" cy="3579934"/>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2708219" y="4648200"/>
                <a:ext cx="3858836" cy="359714"/>
              </a:xfrm>
              <a:prstGeom prst="rect">
                <a:avLst/>
              </a:prstGeom>
              <a:noFill/>
            </p:spPr>
            <p:txBody>
              <a:bodyPr wrap="square" lIns="0" tIns="0" rIns="0" bIns="0" rtlCol="0">
                <a:spAutoFit/>
              </a:bodyPr>
              <a:lstStyle/>
              <a:p>
                <a14:m>
                  <m:oMath xmlns:m="http://schemas.openxmlformats.org/officeDocument/2006/math">
                    <m:r>
                      <a:rPr lang="en-US" sz="2000" i="1" smtClean="0">
                        <a:latin typeface="Cambria Math" panose="02040503050406030204" pitchFamily="18" charset="0"/>
                      </a:rPr>
                      <m:t>𝑃</m:t>
                    </m:r>
                    <m:d>
                      <m:dPr>
                        <m:ctrlPr>
                          <a:rPr lang="en-US" sz="200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𝑖</m:t>
                            </m:r>
                          </m:sub>
                        </m:sSub>
                        <m:r>
                          <a:rPr lang="en-US" sz="2000" i="1">
                            <a:latin typeface="Cambria Math" panose="02040503050406030204" pitchFamily="18" charset="0"/>
                          </a:rPr>
                          <m:t>=1</m:t>
                        </m:r>
                      </m:e>
                      <m:e>
                        <m:sSub>
                          <m:sSubPr>
                            <m:ctrlPr>
                              <a:rPr lang="en-US" sz="2000" i="1">
                                <a:latin typeface="Cambria Math" panose="02040503050406030204" pitchFamily="18" charset="0"/>
                              </a:rPr>
                            </m:ctrlPr>
                          </m:sSubPr>
                          <m:e>
                            <m:r>
                              <a:rPr lang="en-US" sz="2000" b="1">
                                <a:latin typeface="Cambria Math" panose="02040503050406030204" pitchFamily="18" charset="0"/>
                              </a:rPr>
                              <m:t>𝐱</m:t>
                            </m:r>
                          </m:e>
                          <m:sub>
                            <m:r>
                              <a:rPr lang="en-US" sz="2000" i="1">
                                <a:latin typeface="Cambria Math" panose="02040503050406030204" pitchFamily="18" charset="0"/>
                              </a:rPr>
                              <m:t>𝑖</m:t>
                            </m:r>
                          </m:sub>
                        </m:sSub>
                        <m:r>
                          <a:rPr lang="en-US" sz="2000" b="0" i="1" smtClean="0">
                            <a:latin typeface="Cambria Math" panose="02040503050406030204" pitchFamily="18" charset="0"/>
                          </a:rPr>
                          <m:t>, </m:t>
                        </m:r>
                        <m:r>
                          <a:rPr lang="en-US" sz="2000" b="0" i="1" smtClean="0">
                            <a:latin typeface="Cambria Math" panose="02040503050406030204" pitchFamily="18" charset="0"/>
                          </a:rPr>
                          <m:t>𝑈𝑠𝑒𝑟</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𝑖</m:t>
                            </m:r>
                          </m:sub>
                        </m:sSub>
                      </m:e>
                    </m:d>
                  </m:oMath>
                </a14:m>
                <a:r>
                  <a:rPr lang="en-US" sz="2000" dirty="0"/>
                  <a:t>=</a:t>
                </a:r>
                <a:r>
                  <a:rPr lang="en-US" sz="2000" dirty="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ea typeface="Cambria Math" panose="02040503050406030204" pitchFamily="18" charset="0"/>
                          </a:rPr>
                        </m:ctrlPr>
                      </m:dPr>
                      <m:e>
                        <m:sSubSup>
                          <m:sSubSupPr>
                            <m:ctrlPr>
                              <a:rPr lang="en-US" sz="2000" i="1" smtClean="0">
                                <a:latin typeface="Cambria Math" panose="02040503050406030204" pitchFamily="18" charset="0"/>
                                <a:ea typeface="Cambria Math" panose="02040503050406030204" pitchFamily="18" charset="0"/>
                              </a:rPr>
                            </m:ctrlPr>
                          </m:sSubSupPr>
                          <m:e>
                            <m:r>
                              <a:rPr lang="en-US" sz="2000" b="1">
                                <a:latin typeface="Cambria Math" panose="02040503050406030204" pitchFamily="18" charset="0"/>
                                <a:ea typeface="Cambria Math" panose="02040503050406030204" pitchFamily="18" charset="0"/>
                              </a:rPr>
                              <m:t>𝐰</m:t>
                            </m:r>
                          </m:e>
                          <m: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𝑢</m:t>
                                </m:r>
                              </m:e>
                              <m:sub>
                                <m:r>
                                  <a:rPr lang="en-US" sz="2000" i="1">
                                    <a:latin typeface="Cambria Math" panose="02040503050406030204" pitchFamily="18" charset="0"/>
                                  </a:rPr>
                                  <m:t>𝑖</m:t>
                                </m:r>
                              </m:sub>
                            </m:sSub>
                          </m:sub>
                          <m:sup>
                            <m:r>
                              <m:rPr>
                                <m:sty m:val="p"/>
                              </m:rPr>
                              <a:rPr lang="en-US" sz="2000" b="0" i="0" smtClean="0">
                                <a:latin typeface="Cambria Math" panose="02040503050406030204" pitchFamily="18" charset="0"/>
                                <a:ea typeface="Cambria Math" panose="02040503050406030204" pitchFamily="18" charset="0"/>
                              </a:rPr>
                              <m:t>T</m:t>
                            </m:r>
                          </m:sup>
                        </m:sSubSup>
                        <m:sSub>
                          <m:sSubPr>
                            <m:ctrlPr>
                              <a:rPr lang="en-US" sz="2000" i="1">
                                <a:latin typeface="Cambria Math" panose="02040503050406030204" pitchFamily="18" charset="0"/>
                              </a:rPr>
                            </m:ctrlPr>
                          </m:sSubPr>
                          <m:e>
                            <m:r>
                              <a:rPr lang="en-US" sz="2000" b="1">
                                <a:latin typeface="Cambria Math" panose="02040503050406030204" pitchFamily="18" charset="0"/>
                              </a:rPr>
                              <m:t>𝐱</m:t>
                            </m:r>
                          </m:e>
                          <m:sub>
                            <m:r>
                              <a:rPr lang="en-US" sz="2000" i="1">
                                <a:latin typeface="Cambria Math" panose="02040503050406030204" pitchFamily="18" charset="0"/>
                              </a:rPr>
                              <m:t>𝑖</m:t>
                            </m:r>
                          </m:sub>
                        </m:sSub>
                      </m:e>
                    </m:d>
                  </m:oMath>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2708219" y="4648200"/>
                <a:ext cx="3858836" cy="359714"/>
              </a:xfrm>
              <a:prstGeom prst="rect">
                <a:avLst/>
              </a:prstGeom>
              <a:blipFill>
                <a:blip r:embed="rId3"/>
                <a:stretch>
                  <a:fillRect l="-2212" t="-15254" b="-33898"/>
                </a:stretch>
              </a:blipFill>
            </p:spPr>
            <p:txBody>
              <a:bodyPr/>
              <a:lstStyle/>
              <a:p>
                <a:r>
                  <a:rPr lang="en-US">
                    <a:noFill/>
                  </a:rPr>
                  <a:t> </a:t>
                </a:r>
              </a:p>
            </p:txBody>
          </p:sp>
        </mc:Fallback>
      </mc:AlternateContent>
    </p:spTree>
    <p:extLst>
      <p:ext uri="{BB962C8B-B14F-4D97-AF65-F5344CB8AC3E}">
        <p14:creationId xmlns:p14="http://schemas.microsoft.com/office/powerpoint/2010/main" val="143221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a:t>
            </a:r>
          </a:p>
        </p:txBody>
      </p:sp>
      <p:sp>
        <p:nvSpPr>
          <p:cNvPr id="3" name="Content Placeholder 2"/>
          <p:cNvSpPr>
            <a:spLocks noGrp="1"/>
          </p:cNvSpPr>
          <p:nvPr>
            <p:ph idx="1"/>
          </p:nvPr>
        </p:nvSpPr>
        <p:spPr/>
        <p:txBody>
          <a:bodyPr>
            <a:normAutofit fontScale="92500" lnSpcReduction="20000"/>
          </a:bodyPr>
          <a:lstStyle/>
          <a:p>
            <a:r>
              <a:rPr lang="en-US" dirty="0"/>
              <a:t>We want to construct a model with the following properties:</a:t>
            </a:r>
          </a:p>
          <a:p>
            <a:pPr lvl="1"/>
            <a:r>
              <a:rPr lang="en-US" dirty="0"/>
              <a:t>Affords music domain heterogeneity </a:t>
            </a:r>
          </a:p>
          <a:p>
            <a:pPr lvl="1"/>
            <a:r>
              <a:rPr lang="en-US" dirty="0"/>
              <a:t>Affords user personalization </a:t>
            </a:r>
          </a:p>
          <a:p>
            <a:pPr lvl="1"/>
            <a:r>
              <a:rPr lang="en-US" dirty="0"/>
              <a:t>Deals gracefully with “coldness”</a:t>
            </a:r>
            <a:br>
              <a:rPr lang="en-US" dirty="0"/>
            </a:br>
            <a:endParaRPr lang="en-US" dirty="0"/>
          </a:p>
          <a:p>
            <a:r>
              <a:rPr lang="en-US" dirty="0"/>
              <a:t>We achieve this by using the following:</a:t>
            </a:r>
          </a:p>
          <a:p>
            <a:pPr lvl="1"/>
            <a:r>
              <a:rPr lang="en-US" dirty="0"/>
              <a:t>Leveraging the well-understood hierarchical taxonomy of the music domain</a:t>
            </a:r>
          </a:p>
          <a:p>
            <a:pPr lvl="1"/>
            <a:r>
              <a:rPr lang="en-US" dirty="0"/>
              <a:t>A generative Bayesian approach with informative priors</a:t>
            </a:r>
          </a:p>
          <a:p>
            <a:pPr lvl="1"/>
            <a:r>
              <a:rPr lang="en-US" dirty="0" err="1"/>
              <a:t>Variational</a:t>
            </a:r>
            <a:r>
              <a:rPr lang="en-US" dirty="0"/>
              <a:t> Bayes inference to model uncertainty </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0470F963-9A19-4DEA-8F72-2C3EA7111424}" type="slidenum">
              <a:rPr lang="en-US" smtClean="0"/>
              <a:pPr/>
              <a:t>21</a:t>
            </a:fld>
            <a:endParaRPr lang="en-US"/>
          </a:p>
        </p:txBody>
      </p:sp>
    </p:spTree>
    <p:extLst>
      <p:ext uri="{BB962C8B-B14F-4D97-AF65-F5344CB8AC3E}">
        <p14:creationId xmlns:p14="http://schemas.microsoft.com/office/powerpoint/2010/main" val="125228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Music Domain Taxonomy</a:t>
            </a:r>
          </a:p>
        </p:txBody>
      </p:sp>
      <p:sp>
        <p:nvSpPr>
          <p:cNvPr id="4" name="Slide Number Placeholder 3"/>
          <p:cNvSpPr>
            <a:spLocks noGrp="1"/>
          </p:cNvSpPr>
          <p:nvPr>
            <p:ph type="sldNum" sz="quarter" idx="12"/>
          </p:nvPr>
        </p:nvSpPr>
        <p:spPr/>
        <p:txBody>
          <a:bodyPr/>
          <a:lstStyle/>
          <a:p>
            <a:fld id="{0470F963-9A19-4DEA-8F72-2C3EA7111424}" type="slidenum">
              <a:rPr lang="en-US" smtClean="0"/>
              <a:pPr/>
              <a:t>22</a:t>
            </a:fld>
            <a:endParaRPr lang="en-US"/>
          </a:p>
        </p:txBody>
      </p:sp>
      <p:pic>
        <p:nvPicPr>
          <p:cNvPr id="5" name="Picture 4"/>
          <p:cNvPicPr>
            <a:picLocks noChangeAspect="1"/>
          </p:cNvPicPr>
          <p:nvPr/>
        </p:nvPicPr>
        <p:blipFill>
          <a:blip r:embed="rId2"/>
          <a:stretch>
            <a:fillRect/>
          </a:stretch>
        </p:blipFill>
        <p:spPr>
          <a:xfrm>
            <a:off x="1188474" y="1236928"/>
            <a:ext cx="6767051" cy="5091713"/>
          </a:xfrm>
          <a:prstGeom prst="rect">
            <a:avLst/>
          </a:prstGeom>
        </p:spPr>
      </p:pic>
    </p:spTree>
    <p:extLst>
      <p:ext uri="{BB962C8B-B14F-4D97-AF65-F5344CB8AC3E}">
        <p14:creationId xmlns:p14="http://schemas.microsoft.com/office/powerpoint/2010/main" val="1809921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Music Domain Taxonomy</a:t>
            </a:r>
          </a:p>
        </p:txBody>
      </p:sp>
      <p:sp>
        <p:nvSpPr>
          <p:cNvPr id="4" name="Slide Number Placeholder 3"/>
          <p:cNvSpPr>
            <a:spLocks noGrp="1"/>
          </p:cNvSpPr>
          <p:nvPr>
            <p:ph type="sldNum" sz="quarter" idx="12"/>
          </p:nvPr>
        </p:nvSpPr>
        <p:spPr/>
        <p:txBody>
          <a:bodyPr/>
          <a:lstStyle/>
          <a:p>
            <a:fld id="{0470F963-9A19-4DEA-8F72-2C3EA7111424}" type="slidenum">
              <a:rPr lang="en-US" smtClean="0"/>
              <a:pPr/>
              <a:t>23</a:t>
            </a:fld>
            <a:endParaRPr lang="en-US"/>
          </a:p>
        </p:txBody>
      </p:sp>
      <p:pic>
        <p:nvPicPr>
          <p:cNvPr id="5" name="Picture 4" descr="Automatically generated description: photo, sky, showing, boat"/>
          <p:cNvPicPr>
            <a:picLocks noChangeAspect="1"/>
          </p:cNvPicPr>
          <p:nvPr/>
        </p:nvPicPr>
        <p:blipFill>
          <a:blip r:embed="rId2"/>
          <a:stretch>
            <a:fillRect/>
          </a:stretch>
        </p:blipFill>
        <p:spPr>
          <a:xfrm>
            <a:off x="0" y="1447800"/>
            <a:ext cx="8305800" cy="4617424"/>
          </a:xfrm>
          <a:prstGeom prst="rect">
            <a:avLst/>
          </a:prstGeom>
        </p:spPr>
      </p:pic>
    </p:spTree>
    <p:extLst>
      <p:ext uri="{BB962C8B-B14F-4D97-AF65-F5344CB8AC3E}">
        <p14:creationId xmlns:p14="http://schemas.microsoft.com/office/powerpoint/2010/main" val="80339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Hierarchical Model</a:t>
            </a:r>
          </a:p>
        </p:txBody>
      </p:sp>
      <p:sp>
        <p:nvSpPr>
          <p:cNvPr id="5" name="Slide Number Placeholder 4"/>
          <p:cNvSpPr>
            <a:spLocks noGrp="1"/>
          </p:cNvSpPr>
          <p:nvPr>
            <p:ph type="sldNum" sz="quarter" idx="12"/>
          </p:nvPr>
        </p:nvSpPr>
        <p:spPr/>
        <p:txBody>
          <a:bodyPr/>
          <a:lstStyle/>
          <a:p>
            <a:fld id="{0470F963-9A19-4DEA-8F72-2C3EA7111424}" type="slidenum">
              <a:rPr lang="en-US" smtClean="0"/>
              <a:pPr/>
              <a:t>24</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487260" y="1935150"/>
                <a:ext cx="3613682" cy="9358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=1 </m:t>
                              </m:r>
                            </m:e>
                          </m:d>
                        </m:e>
                      </m:func>
                      <m:r>
                        <a:rPr lang="en-US" b="0" i="1" smtClean="0">
                          <a:latin typeface="Cambria Math" panose="02040503050406030204" pitchFamily="18" charset="0"/>
                        </a:rPr>
                        <m:t>𝑐𝑜𝑛𝑡𝑒𝑥𝑡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1">
                              <a:latin typeface="Cambria Math" panose="02040503050406030204" pitchFamily="18" charset="0"/>
                            </a:rPr>
                            <m:t>𝐱</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1" i="0" smtClean="0">
                                  <a:latin typeface="Cambria Math" panose="02040503050406030204" pitchFamily="18" charset="0"/>
                                </a:rPr>
                                <m:t>𝐱</m:t>
                              </m:r>
                            </m:e>
                            <m:sub>
                              <m:r>
                                <a:rPr lang="en-US" b="0" i="1" smtClean="0">
                                  <a:latin typeface="Cambria Math" panose="02040503050406030204" pitchFamily="18" charset="0"/>
                                </a:rPr>
                                <m:t>𝑖</m:t>
                              </m:r>
                            </m:sub>
                            <m:sup>
                              <m:r>
                                <m:rPr>
                                  <m:sty m:val="p"/>
                                </m:rPr>
                                <a:rPr lang="en-US" b="0" i="0" smtClean="0">
                                  <a:latin typeface="Cambria Math" panose="02040503050406030204" pitchFamily="18" charset="0"/>
                                </a:rPr>
                                <m:t>T</m:t>
                              </m:r>
                            </m:sup>
                          </m:sSubSup>
                          <m:r>
                            <a:rPr lang="en-US" b="1" i="0" smtClean="0">
                              <a:latin typeface="Cambria Math" panose="02040503050406030204" pitchFamily="18" charset="0"/>
                            </a:rPr>
                            <m:t>𝐰</m:t>
                          </m:r>
                          <m:r>
                            <a:rPr lang="en-US" b="0" i="1" smtClean="0">
                              <a:latin typeface="Cambria Math" panose="02040503050406030204" pitchFamily="18" charset="0"/>
                              <a:ea typeface="Cambria Math" panose="02040503050406030204" pitchFamily="18" charset="0"/>
                            </a:rPr>
                            <m:t> </m:t>
                          </m:r>
                        </m:e>
                      </m:d>
                    </m:oMath>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b="1">
                                  <a:latin typeface="Cambria Math" panose="02040503050406030204" pitchFamily="18" charset="0"/>
                                </a:rPr>
                                <m:t>𝐰</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m:rPr>
                                      <m:sty m:val="p"/>
                                    </m:rPr>
                                    <a:rPr lang="en-US" b="0" i="0" smtClean="0">
                                      <a:latin typeface="Cambria Math" panose="02040503050406030204" pitchFamily="18" charset="0"/>
                                    </a:rPr>
                                    <m:t>w</m:t>
                                  </m:r>
                                </m:sub>
                              </m:sSub>
                            </m:e>
                          </m:d>
                        </m:e>
                      </m:func>
                      <m:r>
                        <a:rPr lang="en-US" i="1">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𝟎</m:t>
                          </m:r>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 </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m:rPr>
                                      <m:sty m:val="p"/>
                                    </m:rPr>
                                    <a:rPr lang="en-US">
                                      <a:latin typeface="Cambria Math" panose="02040503050406030204" pitchFamily="18" charset="0"/>
                                    </a:rPr>
                                    <m:t>w</m:t>
                                  </m:r>
                                </m:sub>
                              </m:sSub>
                            </m:den>
                          </m:f>
                          <m:r>
                            <a:rPr lang="en-US" b="1">
                              <a:latin typeface="Cambria Math" panose="02040503050406030204" pitchFamily="18" charset="0"/>
                              <a:ea typeface="Cambria Math" panose="02040503050406030204" pitchFamily="18" charset="0"/>
                            </a:rPr>
                            <m:t>𝐈</m:t>
                          </m:r>
                          <m:r>
                            <a:rPr lang="en-US" i="1">
                              <a:latin typeface="Cambria Math" panose="02040503050406030204" pitchFamily="18" charset="0"/>
                              <a:ea typeface="Cambria Math" panose="02040503050406030204" pitchFamily="18" charset="0"/>
                            </a:rPr>
                            <m:t> </m:t>
                          </m:r>
                        </m:e>
                      </m:d>
                    </m:oMath>
                  </m:oMathPara>
                </a14:m>
                <a:br>
                  <a:rPr lang="en-US" dirty="0"/>
                </a:br>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87260" y="1935150"/>
                <a:ext cx="3613682" cy="935834"/>
              </a:xfrm>
              <a:prstGeom prst="rect">
                <a:avLst/>
              </a:prstGeom>
              <a:blipFill>
                <a:blip r:embed="rId2"/>
                <a:stretch>
                  <a:fillRect/>
                </a:stretch>
              </a:blipFill>
            </p:spPr>
            <p:txBody>
              <a:bodyPr/>
              <a:lstStyle/>
              <a:p>
                <a:r>
                  <a:rPr lang="en-US">
                    <a:noFill/>
                  </a:rPr>
                  <a:t> </a:t>
                </a:r>
              </a:p>
            </p:txBody>
          </p:sp>
        </mc:Fallback>
      </mc:AlternateContent>
      <p:sp>
        <p:nvSpPr>
          <p:cNvPr id="7" name="TextBox 6"/>
          <p:cNvSpPr txBox="1"/>
          <p:nvPr/>
        </p:nvSpPr>
        <p:spPr>
          <a:xfrm>
            <a:off x="487260" y="1477950"/>
            <a:ext cx="5037533" cy="381000"/>
          </a:xfrm>
          <a:prstGeom prst="rect">
            <a:avLst/>
          </a:prstGeom>
          <a:noFill/>
        </p:spPr>
        <p:txBody>
          <a:bodyPr wrap="square" rtlCol="0">
            <a:spAutoFit/>
          </a:bodyPr>
          <a:lstStyle/>
          <a:p>
            <a:r>
              <a:rPr lang="en-US" b="1" u="sng" dirty="0"/>
              <a:t>Naïve model:</a:t>
            </a:r>
          </a:p>
        </p:txBody>
      </p:sp>
      <mc:AlternateContent xmlns:mc="http://schemas.openxmlformats.org/markup-compatibility/2006" xmlns:a14="http://schemas.microsoft.com/office/drawing/2010/main">
        <mc:Choice Requires="a14">
          <p:sp>
            <p:nvSpPr>
              <p:cNvPr id="13" name="TextBox 12"/>
              <p:cNvSpPr txBox="1"/>
              <p:nvPr/>
            </p:nvSpPr>
            <p:spPr>
              <a:xfrm>
                <a:off x="606683" y="3445707"/>
                <a:ext cx="3731919" cy="131388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Pr</m:t>
                          </m:r>
                        </m:fName>
                        <m:e>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a:rPr lang="en-US" i="1">
                                  <a:latin typeface="Cambria Math" panose="02040503050406030204" pitchFamily="18" charset="0"/>
                                </a:rPr>
                                <m:t>=1 </m:t>
                              </m:r>
                            </m:e>
                          </m:d>
                        </m:e>
                      </m:func>
                      <m:r>
                        <a:rPr lang="en-US" i="1">
                          <a:latin typeface="Cambria Math" panose="02040503050406030204" pitchFamily="18" charset="0"/>
                        </a:rPr>
                        <m:t>𝑐𝑜𝑛𝑡𝑒𝑥𝑡</m:t>
                      </m:r>
                      <m:r>
                        <a:rPr lang="en-US" i="1">
                          <a:latin typeface="Cambria Math" panose="02040503050406030204" pitchFamily="18" charset="0"/>
                        </a:rPr>
                        <m:t> </m:t>
                      </m:r>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a:latin typeface="Cambria Math" panose="02040503050406030204" pitchFamily="18" charset="0"/>
                                </a:rPr>
                                <m:t>𝐱</m:t>
                              </m:r>
                            </m:e>
                            <m:sub>
                              <m:r>
                                <a:rPr lang="en-US" i="1">
                                  <a:latin typeface="Cambria Math" panose="02040503050406030204" pitchFamily="18" charset="0"/>
                                </a:rPr>
                                <m:t>𝑖</m:t>
                              </m:r>
                            </m:sub>
                            <m:sup>
                              <m:r>
                                <m:rPr>
                                  <m:sty m:val="p"/>
                                </m:rPr>
                                <a:rPr lang="en-US">
                                  <a:latin typeface="Cambria Math" panose="02040503050406030204" pitchFamily="18" charset="0"/>
                                </a:rPr>
                                <m:t>T</m:t>
                              </m:r>
                            </m:sup>
                          </m:sSubSup>
                          <m:sSubSup>
                            <m:sSubSupPr>
                              <m:ctrlPr>
                                <a:rPr lang="en-US" i="1" smtClean="0">
                                  <a:latin typeface="Cambria Math" panose="02040503050406030204" pitchFamily="18" charset="0"/>
                                </a:rPr>
                              </m:ctrlPr>
                            </m:sSubSupPr>
                            <m:e>
                              <m:r>
                                <a:rPr lang="en-US" b="1" i="0" smtClean="0">
                                  <a:latin typeface="Cambria Math" panose="02040503050406030204" pitchFamily="18" charset="0"/>
                                </a:rPr>
                                <m:t>𝐰</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𝑖</m:t>
                                  </m:r>
                                </m:sub>
                              </m:sSub>
                            </m:sub>
                            <m:sup>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up>
                          </m:sSubSup>
                          <m:r>
                            <a:rPr lang="en-US" i="1">
                              <a:latin typeface="Cambria Math" panose="02040503050406030204" pitchFamily="18" charset="0"/>
                              <a:ea typeface="Cambria Math" panose="02040503050406030204" pitchFamily="18" charset="0"/>
                            </a:rPr>
                            <m:t> </m:t>
                          </m:r>
                        </m:e>
                      </m:d>
                    </m:oMath>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b="0" i="1" smtClean="0">
                                          <a:latin typeface="Cambria Math" panose="02040503050406030204" pitchFamily="18" charset="0"/>
                                        </a:rPr>
                                        <m:t>𝑔</m:t>
                                      </m:r>
                                    </m:e>
                                    <m:sub>
                                      <m:r>
                                        <a:rPr lang="en-US" i="1">
                                          <a:latin typeface="Cambria Math" panose="02040503050406030204" pitchFamily="18" charset="0"/>
                                        </a:rPr>
                                        <m:t>𝑖</m:t>
                                      </m:r>
                                    </m:sub>
                                  </m:sSub>
                                </m:sub>
                                <m:sup>
                                  <m:r>
                                    <a:rPr lang="en-US" i="1">
                                      <a:latin typeface="Cambria Math" panose="02040503050406030204" pitchFamily="18" charset="0"/>
                                    </a:rPr>
                                    <m:t>(</m:t>
                                  </m:r>
                                  <m:r>
                                    <a:rPr lang="en-US" b="0" i="1" smtClean="0">
                                      <a:latin typeface="Cambria Math" panose="02040503050406030204" pitchFamily="18" charset="0"/>
                                    </a:rPr>
                                    <m:t>𝑔</m:t>
                                  </m:r>
                                  <m:r>
                                    <a:rPr lang="en-US" i="1">
                                      <a:latin typeface="Cambria Math" panose="02040503050406030204" pitchFamily="18" charset="0"/>
                                    </a:rPr>
                                    <m:t>)</m:t>
                                  </m:r>
                                </m:sup>
                              </m:sSubSup>
                            </m:e>
                            <m:e>
                              <m:r>
                                <a:rPr lang="en-US" b="1">
                                  <a:latin typeface="Cambria Math" panose="02040503050406030204" pitchFamily="18" charset="0"/>
                                </a:rPr>
                                <m:t>𝐰</m:t>
                              </m:r>
                              <m:r>
                                <a:rPr lang="en-US" b="1"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m:rPr>
                                      <m:sty m:val="p"/>
                                    </m:rPr>
                                    <a:rPr lang="en-US" b="0" i="0" smtClean="0">
                                      <a:latin typeface="Cambria Math" panose="02040503050406030204" pitchFamily="18" charset="0"/>
                                    </a:rPr>
                                    <m:t>g</m:t>
                                  </m:r>
                                </m:sub>
                              </m:sSub>
                            </m:e>
                          </m:d>
                        </m:e>
                      </m:func>
                      <m:r>
                        <a:rPr lang="en-US" b="0" i="1" smtClean="0">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sub>
                            <m:sup>
                              <m:r>
                                <a:rPr lang="en-US" i="1">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sup>
                          </m:sSubSup>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m:rPr>
                                      <m:sty m:val="p"/>
                                    </m:rPr>
                                    <a:rPr lang="en-US" b="0" i="0" smtClean="0">
                                      <a:latin typeface="Cambria Math" panose="02040503050406030204" pitchFamily="18" charset="0"/>
                                    </a:rPr>
                                    <m:t>g</m:t>
                                  </m:r>
                                </m:sub>
                              </m:sSub>
                            </m:den>
                          </m:f>
                          <m:r>
                            <a:rPr lang="en-US" b="1">
                              <a:latin typeface="Cambria Math" panose="02040503050406030204" pitchFamily="18" charset="0"/>
                              <a:ea typeface="Cambria Math" panose="02040503050406030204" pitchFamily="18" charset="0"/>
                            </a:rPr>
                            <m:t>𝐈</m:t>
                          </m:r>
                        </m:e>
                      </m:d>
                    </m:oMath>
                  </m:oMathPara>
                </a14:m>
                <a:endParaRPr lang="en-US" dirty="0"/>
              </a:p>
              <a:p>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06683" y="3445707"/>
                <a:ext cx="3731919" cy="1313886"/>
              </a:xfrm>
              <a:prstGeom prst="rect">
                <a:avLst/>
              </a:prstGeom>
              <a:blipFill>
                <a:blip r:embed="rId3"/>
                <a:stretch>
                  <a:fillRect l="-2288"/>
                </a:stretch>
              </a:blipFill>
            </p:spPr>
            <p:txBody>
              <a:bodyPr/>
              <a:lstStyle/>
              <a:p>
                <a:r>
                  <a:rPr lang="en-US">
                    <a:noFill/>
                  </a:rPr>
                  <a:t> </a:t>
                </a:r>
              </a:p>
            </p:txBody>
          </p:sp>
        </mc:Fallback>
      </mc:AlternateContent>
      <p:sp>
        <p:nvSpPr>
          <p:cNvPr id="14" name="TextBox 13"/>
          <p:cNvSpPr txBox="1"/>
          <p:nvPr/>
        </p:nvSpPr>
        <p:spPr>
          <a:xfrm>
            <a:off x="494187" y="3016874"/>
            <a:ext cx="5037533" cy="381000"/>
          </a:xfrm>
          <a:prstGeom prst="rect">
            <a:avLst/>
          </a:prstGeom>
          <a:noFill/>
        </p:spPr>
        <p:txBody>
          <a:bodyPr wrap="square" rtlCol="0">
            <a:spAutoFit/>
          </a:bodyPr>
          <a:lstStyle/>
          <a:p>
            <a:r>
              <a:rPr lang="en-US" b="1" u="sng" dirty="0"/>
              <a:t>Genre model:</a:t>
            </a:r>
          </a:p>
        </p:txBody>
      </p:sp>
      <mc:AlternateContent xmlns:mc="http://schemas.openxmlformats.org/markup-compatibility/2006" xmlns:a14="http://schemas.microsoft.com/office/drawing/2010/main">
        <mc:Choice Requires="a14">
          <p:sp>
            <p:nvSpPr>
              <p:cNvPr id="16" name="TextBox 15"/>
              <p:cNvSpPr txBox="1"/>
              <p:nvPr/>
            </p:nvSpPr>
            <p:spPr>
              <a:xfrm>
                <a:off x="606683" y="5059657"/>
                <a:ext cx="3970767" cy="131388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Pr</m:t>
                          </m:r>
                        </m:fName>
                        <m:e>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a:rPr lang="en-US" i="1">
                                  <a:latin typeface="Cambria Math" panose="02040503050406030204" pitchFamily="18" charset="0"/>
                                </a:rPr>
                                <m:t>=1 </m:t>
                              </m:r>
                            </m:e>
                          </m:d>
                        </m:e>
                      </m:func>
                      <m:r>
                        <a:rPr lang="en-US" i="1">
                          <a:latin typeface="Cambria Math" panose="02040503050406030204" pitchFamily="18" charset="0"/>
                        </a:rPr>
                        <m:t>𝑐𝑜𝑛𝑡𝑒𝑥𝑡</m:t>
                      </m:r>
                      <m:r>
                        <a:rPr lang="en-US" i="1">
                          <a:latin typeface="Cambria Math" panose="02040503050406030204" pitchFamily="18" charset="0"/>
                        </a:rPr>
                        <m:t> </m:t>
                      </m:r>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a:latin typeface="Cambria Math" panose="02040503050406030204" pitchFamily="18" charset="0"/>
                                </a:rPr>
                                <m:t>𝐱</m:t>
                              </m:r>
                            </m:e>
                            <m:sub>
                              <m:r>
                                <a:rPr lang="en-US" i="1">
                                  <a:latin typeface="Cambria Math" panose="02040503050406030204" pitchFamily="18" charset="0"/>
                                </a:rPr>
                                <m:t>𝑖</m:t>
                              </m:r>
                            </m:sub>
                            <m:sup>
                              <m:r>
                                <m:rPr>
                                  <m:sty m:val="p"/>
                                </m:rPr>
                                <a:rPr lang="en-US">
                                  <a:latin typeface="Cambria Math" panose="02040503050406030204" pitchFamily="18" charset="0"/>
                                </a:rPr>
                                <m:t>T</m:t>
                              </m:r>
                            </m:sup>
                          </m:sSubSup>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i="1">
                                      <a:latin typeface="Cambria Math" panose="02040503050406030204" pitchFamily="18" charset="0"/>
                                    </a:rPr>
                                    <m:t>𝑖</m:t>
                                  </m:r>
                                </m:sub>
                              </m:sSub>
                            </m:sub>
                            <m:sup>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sup>
                          </m:sSubSup>
                          <m:r>
                            <a:rPr lang="en-US" i="1">
                              <a:latin typeface="Cambria Math" panose="02040503050406030204" pitchFamily="18" charset="0"/>
                              <a:ea typeface="Cambria Math" panose="02040503050406030204" pitchFamily="18" charset="0"/>
                            </a:rPr>
                            <m:t> </m:t>
                          </m:r>
                        </m:e>
                      </m:d>
                    </m:oMath>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i="1">
                                          <a:latin typeface="Cambria Math" panose="02040503050406030204" pitchFamily="18" charset="0"/>
                                        </a:rPr>
                                        <m:t>𝑖</m:t>
                                      </m:r>
                                    </m:sub>
                                  </m:sSub>
                                </m:sub>
                                <m:sup>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sup>
                              </m:sSubSup>
                            </m:e>
                            <m:e>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sub>
                                <m:sup>
                                  <m:r>
                                    <a:rPr lang="en-US" i="1">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sup>
                              </m:sSub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m:rPr>
                                      <m:sty m:val="p"/>
                                    </m:rPr>
                                    <a:rPr lang="en-US">
                                      <a:latin typeface="Cambria Math" panose="02040503050406030204" pitchFamily="18" charset="0"/>
                                    </a:rPr>
                                    <m:t>s</m:t>
                                  </m:r>
                                </m:sub>
                              </m:sSub>
                            </m:e>
                          </m:d>
                        </m:e>
                      </m:func>
                      <m:r>
                        <a:rPr lang="en-US" i="1">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i="1">
                                      <a:latin typeface="Cambria Math" panose="02040503050406030204" pitchFamily="18" charset="0"/>
                                    </a:rPr>
                                    <m:t>𝑖</m:t>
                                  </m:r>
                                </m:sub>
                              </m:sSub>
                            </m:sub>
                            <m:sup>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sub>
                            <m:sup>
                              <m:r>
                                <a:rPr lang="en-US" i="1">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sup>
                          </m:sSubSup>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m:rPr>
                                      <m:sty m:val="p"/>
                                    </m:rPr>
                                    <a:rPr lang="en-US" b="0" i="0" smtClean="0">
                                      <a:latin typeface="Cambria Math" panose="02040503050406030204" pitchFamily="18" charset="0"/>
                                    </a:rPr>
                                    <m:t>s</m:t>
                                  </m:r>
                                </m:sub>
                              </m:sSub>
                            </m:den>
                          </m:f>
                          <m:r>
                            <a:rPr lang="en-US" b="1">
                              <a:latin typeface="Cambria Math" panose="02040503050406030204" pitchFamily="18" charset="0"/>
                              <a:ea typeface="Cambria Math" panose="02040503050406030204" pitchFamily="18" charset="0"/>
                            </a:rPr>
                            <m:t>𝐈</m:t>
                          </m:r>
                        </m:e>
                      </m:d>
                    </m:oMath>
                  </m:oMathPara>
                </a14:m>
                <a:endParaRPr lang="en-US"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06683" y="5059657"/>
                <a:ext cx="3970767" cy="1313886"/>
              </a:xfrm>
              <a:prstGeom prst="rect">
                <a:avLst/>
              </a:prstGeom>
              <a:blipFill>
                <a:blip r:embed="rId4"/>
                <a:stretch>
                  <a:fillRect l="-2151"/>
                </a:stretch>
              </a:blipFill>
            </p:spPr>
            <p:txBody>
              <a:bodyPr/>
              <a:lstStyle/>
              <a:p>
                <a:r>
                  <a:rPr lang="en-US">
                    <a:noFill/>
                  </a:rPr>
                  <a:t> </a:t>
                </a:r>
              </a:p>
            </p:txBody>
          </p:sp>
        </mc:Fallback>
      </mc:AlternateContent>
      <p:sp>
        <p:nvSpPr>
          <p:cNvPr id="17" name="TextBox 16"/>
          <p:cNvSpPr txBox="1"/>
          <p:nvPr/>
        </p:nvSpPr>
        <p:spPr>
          <a:xfrm>
            <a:off x="487260" y="4577465"/>
            <a:ext cx="5037533" cy="369332"/>
          </a:xfrm>
          <a:prstGeom prst="rect">
            <a:avLst/>
          </a:prstGeom>
          <a:noFill/>
        </p:spPr>
        <p:txBody>
          <a:bodyPr wrap="square" rtlCol="0">
            <a:spAutoFit/>
          </a:bodyPr>
          <a:lstStyle/>
          <a:p>
            <a:r>
              <a:rPr lang="en-US" b="1" u="sng" dirty="0"/>
              <a:t>Sub-genre model:</a:t>
            </a:r>
          </a:p>
        </p:txBody>
      </p:sp>
      <mc:AlternateContent xmlns:mc="http://schemas.openxmlformats.org/markup-compatibility/2006" xmlns:a14="http://schemas.microsoft.com/office/drawing/2010/main">
        <mc:Choice Requires="a14">
          <p:sp>
            <p:nvSpPr>
              <p:cNvPr id="11" name="TextBox 10"/>
              <p:cNvSpPr txBox="1"/>
              <p:nvPr/>
            </p:nvSpPr>
            <p:spPr>
              <a:xfrm>
                <a:off x="5029200" y="5034741"/>
                <a:ext cx="3970767" cy="103688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Pr</m:t>
                          </m:r>
                        </m:fName>
                        <m:e>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a:rPr lang="en-US" i="1">
                                  <a:latin typeface="Cambria Math" panose="02040503050406030204" pitchFamily="18" charset="0"/>
                                </a:rPr>
                                <m:t>=1 </m:t>
                              </m:r>
                            </m:e>
                          </m:d>
                        </m:e>
                      </m:func>
                      <m:r>
                        <a:rPr lang="en-US" i="1">
                          <a:latin typeface="Cambria Math" panose="02040503050406030204" pitchFamily="18" charset="0"/>
                        </a:rPr>
                        <m:t>𝑐𝑜𝑛𝑡𝑒𝑥𝑡</m:t>
                      </m:r>
                      <m:r>
                        <a:rPr lang="en-US" i="1">
                          <a:latin typeface="Cambria Math" panose="02040503050406030204" pitchFamily="18" charset="0"/>
                        </a:rPr>
                        <m:t> </m:t>
                      </m:r>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a:latin typeface="Cambria Math" panose="02040503050406030204" pitchFamily="18" charset="0"/>
                                </a:rPr>
                                <m:t>𝐱</m:t>
                              </m:r>
                            </m:e>
                            <m:sub>
                              <m:r>
                                <a:rPr lang="en-US" i="1">
                                  <a:latin typeface="Cambria Math" panose="02040503050406030204" pitchFamily="18" charset="0"/>
                                </a:rPr>
                                <m:t>𝑖</m:t>
                              </m:r>
                            </m:sub>
                            <m:sup>
                              <m:r>
                                <m:rPr>
                                  <m:sty m:val="p"/>
                                </m:rPr>
                                <a:rPr lang="en-US">
                                  <a:latin typeface="Cambria Math" panose="02040503050406030204" pitchFamily="18" charset="0"/>
                                </a:rPr>
                                <m:t>T</m:t>
                              </m:r>
                            </m:sup>
                          </m:sSubSup>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𝑖</m:t>
                                  </m:r>
                                </m:sub>
                              </m:sSub>
                            </m:sub>
                            <m:sup>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sup>
                          </m:sSubSup>
                          <m:r>
                            <a:rPr lang="en-US" i="1">
                              <a:latin typeface="Cambria Math" panose="02040503050406030204" pitchFamily="18" charset="0"/>
                              <a:ea typeface="Cambria Math" panose="02040503050406030204" pitchFamily="18" charset="0"/>
                            </a:rPr>
                            <m:t> </m:t>
                          </m:r>
                        </m:e>
                      </m:d>
                    </m:oMath>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sub>
                                <m:sup>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p>
                              </m:sSubSup>
                            </m:e>
                            <m:e>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sub>
                                <m: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m:rPr>
                                      <m:sty m:val="p"/>
                                    </m:rPr>
                                    <a:rPr lang="en-US" b="0" i="0" smtClean="0">
                                      <a:latin typeface="Cambria Math" panose="02040503050406030204" pitchFamily="18" charset="0"/>
                                    </a:rPr>
                                    <m:t>a</m:t>
                                  </m:r>
                                </m:sub>
                              </m:sSub>
                            </m:e>
                          </m:d>
                        </m:e>
                      </m:func>
                      <m:r>
                        <a:rPr lang="en-US" i="1">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sub>
                            <m:sup>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sub>
                            <m: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up>
                          </m:sSubSup>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m:rPr>
                                      <m:sty m:val="p"/>
                                    </m:rPr>
                                    <a:rPr lang="en-US" b="0" i="0" smtClean="0">
                                      <a:latin typeface="Cambria Math" panose="02040503050406030204" pitchFamily="18" charset="0"/>
                                    </a:rPr>
                                    <m:t>a</m:t>
                                  </m:r>
                                </m:sub>
                              </m:sSub>
                            </m:den>
                          </m:f>
                          <m:r>
                            <a:rPr lang="en-US" b="1">
                              <a:latin typeface="Cambria Math" panose="02040503050406030204" pitchFamily="18" charset="0"/>
                              <a:ea typeface="Cambria Math" panose="02040503050406030204" pitchFamily="18" charset="0"/>
                            </a:rPr>
                            <m:t>𝐈</m:t>
                          </m:r>
                        </m:e>
                      </m:d>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5029200" y="5034741"/>
                <a:ext cx="3970767" cy="1036887"/>
              </a:xfrm>
              <a:prstGeom prst="rect">
                <a:avLst/>
              </a:prstGeom>
              <a:blipFill>
                <a:blip r:embed="rId5"/>
                <a:stretch>
                  <a:fillRect l="-1997"/>
                </a:stretch>
              </a:blipFill>
            </p:spPr>
            <p:txBody>
              <a:bodyPr/>
              <a:lstStyle/>
              <a:p>
                <a:r>
                  <a:rPr lang="en-US">
                    <a:noFill/>
                  </a:rPr>
                  <a:t> </a:t>
                </a:r>
              </a:p>
            </p:txBody>
          </p:sp>
        </mc:Fallback>
      </mc:AlternateContent>
      <p:sp>
        <p:nvSpPr>
          <p:cNvPr id="12" name="TextBox 11"/>
          <p:cNvSpPr txBox="1"/>
          <p:nvPr/>
        </p:nvSpPr>
        <p:spPr>
          <a:xfrm>
            <a:off x="5029200" y="4577541"/>
            <a:ext cx="5037533" cy="381000"/>
          </a:xfrm>
          <a:prstGeom prst="rect">
            <a:avLst/>
          </a:prstGeom>
          <a:noFill/>
        </p:spPr>
        <p:txBody>
          <a:bodyPr wrap="square" rtlCol="0">
            <a:spAutoFit/>
          </a:bodyPr>
          <a:lstStyle/>
          <a:p>
            <a:r>
              <a:rPr lang="en-US" b="1" u="sng" dirty="0"/>
              <a:t>Artist model:</a:t>
            </a:r>
          </a:p>
        </p:txBody>
      </p:sp>
    </p:spTree>
    <p:extLst>
      <p:ext uri="{BB962C8B-B14F-4D97-AF65-F5344CB8AC3E}">
        <p14:creationId xmlns:p14="http://schemas.microsoft.com/office/powerpoint/2010/main" val="125932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1000"/>
                                        <p:tgtEl>
                                          <p:spTgt spid="12"/>
                                        </p:tgtEl>
                                      </p:cBhvr>
                                    </p:animEffect>
                                    <p:anim calcmode="lin" valueType="num">
                                      <p:cBhvr>
                                        <p:cTn id="49" dur="1000" fill="hold"/>
                                        <p:tgtEl>
                                          <p:spTgt spid="12"/>
                                        </p:tgtEl>
                                        <p:attrNameLst>
                                          <p:attrName>ppt_x</p:attrName>
                                        </p:attrNameLst>
                                      </p:cBhvr>
                                      <p:tavLst>
                                        <p:tav tm="0">
                                          <p:val>
                                            <p:strVal val="#ppt_x"/>
                                          </p:val>
                                        </p:tav>
                                        <p:tav tm="100000">
                                          <p:val>
                                            <p:strVal val="#ppt_x"/>
                                          </p:val>
                                        </p:tav>
                                      </p:tavLst>
                                    </p:anim>
                                    <p:anim calcmode="lin" valueType="num">
                                      <p:cBhvr>
                                        <p:cTn id="50" dur="1000" fill="hold"/>
                                        <p:tgtEl>
                                          <p:spTgt spid="12"/>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42" presetClass="entr" presetSubtype="0"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ppt_x</p:attrName>
                                        </p:attrNameLst>
                                      </p:cBhvr>
                                      <p:tavLst>
                                        <p:tav tm="0">
                                          <p:val>
                                            <p:strVal val="#ppt_x"/>
                                          </p:val>
                                        </p:tav>
                                        <p:tav tm="100000">
                                          <p:val>
                                            <p:strVal val="#ppt_x"/>
                                          </p:val>
                                        </p:tav>
                                      </p:tavLst>
                                    </p:anim>
                                    <p:anim calcmode="lin" valueType="num">
                                      <p:cBhvr>
                                        <p:cTn id="5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3" grpId="0"/>
      <p:bldP spid="14" grpId="0"/>
      <p:bldP spid="16" grpId="0"/>
      <p:bldP spid="17"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Hierarchical Model Cont.</a:t>
            </a:r>
          </a:p>
        </p:txBody>
      </p:sp>
      <p:sp>
        <p:nvSpPr>
          <p:cNvPr id="5" name="Slide Number Placeholder 4"/>
          <p:cNvSpPr>
            <a:spLocks noGrp="1"/>
          </p:cNvSpPr>
          <p:nvPr>
            <p:ph type="sldNum" sz="quarter" idx="12"/>
          </p:nvPr>
        </p:nvSpPr>
        <p:spPr/>
        <p:txBody>
          <a:bodyPr/>
          <a:lstStyle/>
          <a:p>
            <a:fld id="{0470F963-9A19-4DEA-8F72-2C3EA7111424}" type="slidenum">
              <a:rPr lang="en-US" smtClean="0"/>
              <a:pPr/>
              <a:t>25</a:t>
            </a:fld>
            <a:endParaRPr lang="en-US"/>
          </a:p>
        </p:txBody>
      </p:sp>
      <mc:AlternateContent xmlns:mc="http://schemas.openxmlformats.org/markup-compatibility/2006" xmlns:a14="http://schemas.microsoft.com/office/drawing/2010/main">
        <mc:Choice Requires="a14">
          <p:sp>
            <p:nvSpPr>
              <p:cNvPr id="13" name="TextBox 12"/>
              <p:cNvSpPr txBox="1"/>
              <p:nvPr/>
            </p:nvSpPr>
            <p:spPr>
              <a:xfrm>
                <a:off x="533400" y="1766455"/>
                <a:ext cx="3986028" cy="3467744"/>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a:rPr lang="en-US" i="1">
                                  <a:latin typeface="Cambria Math" panose="02040503050406030204" pitchFamily="18" charset="0"/>
                                </a:rPr>
                                <m:t>=1 </m:t>
                              </m:r>
                            </m:e>
                          </m:d>
                        </m:e>
                      </m:func>
                      <m:r>
                        <a:rPr lang="en-US" i="1">
                          <a:latin typeface="Cambria Math" panose="02040503050406030204" pitchFamily="18" charset="0"/>
                        </a:rPr>
                        <m:t>𝑐𝑜𝑛𝑡𝑒𝑥𝑡</m:t>
                      </m:r>
                      <m:r>
                        <a:rPr lang="en-US" i="1">
                          <a:latin typeface="Cambria Math" panose="02040503050406030204" pitchFamily="18" charset="0"/>
                        </a:rPr>
                        <m:t> </m:t>
                      </m:r>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a:latin typeface="Cambria Math" panose="02040503050406030204" pitchFamily="18" charset="0"/>
                                </a:rPr>
                                <m:t>𝐱</m:t>
                              </m:r>
                            </m:e>
                            <m:sub>
                              <m:r>
                                <a:rPr lang="en-US" i="1">
                                  <a:latin typeface="Cambria Math" panose="02040503050406030204" pitchFamily="18" charset="0"/>
                                </a:rPr>
                                <m:t>𝑖</m:t>
                              </m:r>
                            </m:sub>
                            <m:sup>
                              <m:r>
                                <m:rPr>
                                  <m:sty m:val="p"/>
                                </m:rPr>
                                <a:rPr lang="en-US">
                                  <a:latin typeface="Cambria Math" panose="02040503050406030204" pitchFamily="18" charset="0"/>
                                </a:rPr>
                                <m:t>T</m:t>
                              </m:r>
                            </m:sup>
                          </m:sSubSup>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sub>
                            <m:sup>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p>
                          </m:sSubSup>
                          <m:r>
                            <a:rPr lang="en-US" i="1">
                              <a:latin typeface="Cambria Math" panose="02040503050406030204" pitchFamily="18" charset="0"/>
                              <a:ea typeface="Cambria Math" panose="02040503050406030204" pitchFamily="18" charset="0"/>
                            </a:rPr>
                            <m:t> </m:t>
                          </m:r>
                        </m:e>
                      </m:d>
                    </m:oMath>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b="1">
                                  <a:latin typeface="Cambria Math" panose="02040503050406030204" pitchFamily="18" charset="0"/>
                                </a:rPr>
                                <m:t>𝐰</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m:rPr>
                                      <m:sty m:val="p"/>
                                    </m:rPr>
                                    <a:rPr lang="en-US">
                                      <a:latin typeface="Cambria Math" panose="02040503050406030204" pitchFamily="18" charset="0"/>
                                    </a:rPr>
                                    <m:t>w</m:t>
                                  </m:r>
                                </m:sub>
                              </m:sSub>
                            </m:e>
                          </m:d>
                        </m:e>
                      </m:func>
                      <m:r>
                        <a:rPr lang="en-US" i="1">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𝟎</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m:rPr>
                                      <m:sty m:val="p"/>
                                    </m:rPr>
                                    <a:rPr lang="en-US">
                                      <a:latin typeface="Cambria Math" panose="02040503050406030204" pitchFamily="18" charset="0"/>
                                    </a:rPr>
                                    <m:t>w</m:t>
                                  </m:r>
                                </m:sub>
                              </m:sSub>
                            </m:den>
                          </m:f>
                          <m:r>
                            <a:rPr lang="en-US" b="1">
                              <a:latin typeface="Cambria Math" panose="02040503050406030204" pitchFamily="18" charset="0"/>
                              <a:ea typeface="Cambria Math" panose="02040503050406030204" pitchFamily="18" charset="0"/>
                            </a:rPr>
                            <m:t>𝐈</m:t>
                          </m:r>
                          <m:r>
                            <a:rPr lang="en-US" i="1">
                              <a:latin typeface="Cambria Math" panose="02040503050406030204" pitchFamily="18" charset="0"/>
                              <a:ea typeface="Cambria Math" panose="02040503050406030204" pitchFamily="18" charset="0"/>
                            </a:rPr>
                            <m:t> </m:t>
                          </m:r>
                        </m:e>
                      </m:d>
                    </m:oMath>
                  </m:oMathPara>
                </a14:m>
                <a:endParaRPr lang="en-US" dirty="0"/>
              </a:p>
              <a:p>
                <a:pPr/>
                <a14:m>
                  <m:oMathPara xmlns:m="http://schemas.openxmlformats.org/officeDocument/2006/math">
                    <m:oMathParaPr>
                      <m:jc m:val="left"/>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sub>
                                <m:sup>
                                  <m:r>
                                    <a:rPr lang="en-US" i="1">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sup>
                              </m:sSubSup>
                            </m:e>
                            <m:e>
                              <m:r>
                                <a:rPr lang="en-US" b="1">
                                  <a:latin typeface="Cambria Math" panose="02040503050406030204" pitchFamily="18" charset="0"/>
                                </a:rPr>
                                <m:t>𝐰</m:t>
                              </m:r>
                              <m:r>
                                <a:rPr lang="en-US" b="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m:rPr>
                                      <m:sty m:val="p"/>
                                    </m:rPr>
                                    <a:rPr lang="en-US">
                                      <a:latin typeface="Cambria Math" panose="02040503050406030204" pitchFamily="18" charset="0"/>
                                    </a:rPr>
                                    <m:t>g</m:t>
                                  </m:r>
                                </m:sub>
                              </m:sSub>
                            </m:e>
                          </m:d>
                        </m:e>
                      </m:func>
                      <m:r>
                        <a:rPr lang="en-US" i="1">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sub>
                            <m:sup>
                              <m:r>
                                <a:rPr lang="en-US" i="1">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sup>
                          </m:sSubSup>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m:rPr>
                                      <m:sty m:val="p"/>
                                    </m:rPr>
                                    <a:rPr lang="en-US">
                                      <a:latin typeface="Cambria Math" panose="02040503050406030204" pitchFamily="18" charset="0"/>
                                    </a:rPr>
                                    <m:t>g</m:t>
                                  </m:r>
                                </m:sub>
                              </m:sSub>
                            </m:den>
                          </m:f>
                          <m:r>
                            <a:rPr lang="en-US" b="1">
                              <a:latin typeface="Cambria Math" panose="02040503050406030204" pitchFamily="18" charset="0"/>
                              <a:ea typeface="Cambria Math" panose="02040503050406030204" pitchFamily="18" charset="0"/>
                            </a:rPr>
                            <m:t>𝐈</m:t>
                          </m:r>
                        </m:e>
                      </m:d>
                    </m:oMath>
                  </m:oMathPara>
                </a14:m>
                <a:endParaRPr lang="en-US" b="1"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sub>
                                <m: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up>
                              </m:sSubSup>
                            </m:e>
                            <m:e>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sub>
                                <m:sup>
                                  <m:r>
                                    <a:rPr lang="en-US" i="1">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m:rPr>
                                      <m:sty m:val="p"/>
                                    </m:rPr>
                                    <a:rPr lang="en-US">
                                      <a:latin typeface="Cambria Math" panose="02040503050406030204" pitchFamily="18" charset="0"/>
                                    </a:rPr>
                                    <m:t>s</m:t>
                                  </m:r>
                                </m:sub>
                              </m:sSub>
                            </m:e>
                          </m:d>
                        </m:e>
                      </m:func>
                      <m:r>
                        <a:rPr lang="en-US" i="1">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sub>
                            <m: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sub>
                            <m:sup>
                              <m:r>
                                <a:rPr lang="en-US" i="1">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sup>
                          </m:sSubSup>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m:rPr>
                                      <m:sty m:val="p"/>
                                    </m:rPr>
                                    <a:rPr lang="en-US">
                                      <a:latin typeface="Cambria Math" panose="02040503050406030204" pitchFamily="18" charset="0"/>
                                    </a:rPr>
                                    <m:t>s</m:t>
                                  </m:r>
                                </m:sub>
                              </m:sSub>
                            </m:den>
                          </m:f>
                          <m:r>
                            <a:rPr lang="en-US" b="1">
                              <a:latin typeface="Cambria Math" panose="02040503050406030204" pitchFamily="18" charset="0"/>
                              <a:ea typeface="Cambria Math" panose="02040503050406030204" pitchFamily="18" charset="0"/>
                            </a:rPr>
                            <m:t>𝐈</m:t>
                          </m:r>
                        </m:e>
                      </m:d>
                    </m:oMath>
                  </m:oMathPara>
                </a14:m>
                <a:endParaRPr lang="en-US" dirty="0"/>
              </a:p>
              <a:p>
                <a:pPr/>
                <a14:m>
                  <m:oMathPara xmlns:m="http://schemas.openxmlformats.org/officeDocument/2006/math">
                    <m:oMathParaPr>
                      <m:jc m:val="left"/>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sub>
                                <m:sup>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p>
                              </m:sSubSup>
                            </m:e>
                            <m:e>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sub>
                                <m: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m:rPr>
                                      <m:sty m:val="p"/>
                                    </m:rPr>
                                    <a:rPr lang="en-US">
                                      <a:latin typeface="Cambria Math" panose="02040503050406030204" pitchFamily="18" charset="0"/>
                                    </a:rPr>
                                    <m:t>a</m:t>
                                  </m:r>
                                </m:sub>
                              </m:sSub>
                            </m:e>
                          </m:d>
                        </m:e>
                      </m:func>
                      <m:r>
                        <a:rPr lang="en-US" i="1">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sub>
                            <m:sup>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sub>
                            <m: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up>
                          </m:sSubSup>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m:rPr>
                                      <m:sty m:val="p"/>
                                    </m:rPr>
                                    <a:rPr lang="en-US">
                                      <a:latin typeface="Cambria Math" panose="02040503050406030204" pitchFamily="18" charset="0"/>
                                    </a:rPr>
                                    <m:t>a</m:t>
                                  </m:r>
                                </m:sub>
                              </m:sSub>
                            </m:den>
                          </m:f>
                          <m:r>
                            <a:rPr lang="en-US" b="1">
                              <a:latin typeface="Cambria Math" panose="02040503050406030204" pitchFamily="18" charset="0"/>
                              <a:ea typeface="Cambria Math" panose="02040503050406030204" pitchFamily="18" charset="0"/>
                            </a:rPr>
                            <m:t>𝐈</m:t>
                          </m:r>
                        </m:e>
                      </m:d>
                    </m:oMath>
                  </m:oMathPara>
                </a14:m>
                <a:endParaRPr lang="en-US" dirty="0"/>
              </a:p>
              <a:p>
                <a:br>
                  <a:rPr lang="en-US" dirty="0"/>
                </a:br>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33400" y="1766455"/>
                <a:ext cx="3986028" cy="3467744"/>
              </a:xfrm>
              <a:prstGeom prst="rect">
                <a:avLst/>
              </a:prstGeom>
              <a:blipFill>
                <a:blip r:embed="rId2"/>
                <a:stretch>
                  <a:fillRect l="-2144"/>
                </a:stretch>
              </a:blipFill>
            </p:spPr>
            <p:txBody>
              <a:bodyPr/>
              <a:lstStyle/>
              <a:p>
                <a:r>
                  <a:rPr lang="en-US">
                    <a:noFill/>
                  </a:rPr>
                  <a:t> </a:t>
                </a:r>
              </a:p>
            </p:txBody>
          </p:sp>
        </mc:Fallback>
      </mc:AlternateContent>
      <p:sp>
        <p:nvSpPr>
          <p:cNvPr id="14" name="TextBox 13"/>
          <p:cNvSpPr txBox="1"/>
          <p:nvPr/>
        </p:nvSpPr>
        <p:spPr>
          <a:xfrm>
            <a:off x="457200" y="1295400"/>
            <a:ext cx="5037533" cy="381000"/>
          </a:xfrm>
          <a:prstGeom prst="rect">
            <a:avLst/>
          </a:prstGeom>
          <a:noFill/>
        </p:spPr>
        <p:txBody>
          <a:bodyPr wrap="square" rtlCol="0">
            <a:spAutoFit/>
          </a:bodyPr>
          <a:lstStyle/>
          <a:p>
            <a:r>
              <a:rPr lang="en-US" b="1" u="sng" dirty="0"/>
              <a:t>Fully hierarchical model:</a:t>
            </a:r>
          </a:p>
        </p:txBody>
      </p:sp>
    </p:spTree>
    <p:extLst>
      <p:ext uri="{BB962C8B-B14F-4D97-AF65-F5344CB8AC3E}">
        <p14:creationId xmlns:p14="http://schemas.microsoft.com/office/powerpoint/2010/main" val="25449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Personalized Model</a:t>
            </a:r>
          </a:p>
        </p:txBody>
      </p:sp>
      <p:sp>
        <p:nvSpPr>
          <p:cNvPr id="5" name="Slide Number Placeholder 4"/>
          <p:cNvSpPr>
            <a:spLocks noGrp="1"/>
          </p:cNvSpPr>
          <p:nvPr>
            <p:ph type="sldNum" sz="quarter" idx="12"/>
          </p:nvPr>
        </p:nvSpPr>
        <p:spPr/>
        <p:txBody>
          <a:bodyPr/>
          <a:lstStyle/>
          <a:p>
            <a:fld id="{0470F963-9A19-4DEA-8F72-2C3EA7111424}" type="slidenum">
              <a:rPr lang="en-US" smtClean="0"/>
              <a:pPr/>
              <a:t>26</a:t>
            </a:fld>
            <a:endParaRPr lang="en-US"/>
          </a:p>
        </p:txBody>
      </p:sp>
      <mc:AlternateContent xmlns:mc="http://schemas.openxmlformats.org/markup-compatibility/2006" xmlns:a14="http://schemas.microsoft.com/office/drawing/2010/main">
        <mc:Choice Requires="a14">
          <p:sp>
            <p:nvSpPr>
              <p:cNvPr id="16" name="TextBox 15"/>
              <p:cNvSpPr txBox="1"/>
              <p:nvPr/>
            </p:nvSpPr>
            <p:spPr>
              <a:xfrm>
                <a:off x="457200" y="1981200"/>
                <a:ext cx="4827540"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a:rPr lang="en-US" b="0" i="1" smtClean="0">
                                  <a:latin typeface="Cambria Math" panose="02040503050406030204" pitchFamily="18" charset="0"/>
                                </a:rPr>
                                <m:t>=1 </m:t>
                              </m:r>
                            </m:e>
                          </m:d>
                        </m:e>
                      </m:func>
                      <m:r>
                        <a:rPr lang="en-US" i="1">
                          <a:latin typeface="Cambria Math" panose="02040503050406030204" pitchFamily="18" charset="0"/>
                        </a:rPr>
                        <m:t>𝑐𝑜𝑛𝑡𝑒𝑥𝑡</m:t>
                      </m:r>
                      <m:r>
                        <a:rPr lang="en-US" i="1">
                          <a:latin typeface="Cambria Math" panose="02040503050406030204" pitchFamily="18" charset="0"/>
                        </a:rPr>
                        <m:t> </m:t>
                      </m:r>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a:latin typeface="Cambria Math" panose="02040503050406030204" pitchFamily="18" charset="0"/>
                                </a:rPr>
                                <m:t>𝐱</m:t>
                              </m:r>
                            </m:e>
                            <m:sub>
                              <m:r>
                                <a:rPr lang="en-US" i="1">
                                  <a:latin typeface="Cambria Math" panose="02040503050406030204" pitchFamily="18" charset="0"/>
                                </a:rPr>
                                <m:t>𝑖</m:t>
                              </m:r>
                            </m:sub>
                            <m:sup>
                              <m:r>
                                <m:rPr>
                                  <m:sty m:val="p"/>
                                </m:rPr>
                                <a:rPr lang="en-US">
                                  <a:latin typeface="Cambria Math" panose="02040503050406030204" pitchFamily="18" charset="0"/>
                                </a:rPr>
                                <m:t>T</m:t>
                              </m:r>
                            </m:sup>
                          </m:sSubSup>
                          <m:d>
                            <m:dPr>
                              <m:ctrlPr>
                                <a:rPr lang="en-US"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i="1" smtClean="0">
                                      <a:latin typeface="Cambria Math" panose="02040503050406030204" pitchFamily="18" charset="0"/>
                                    </a:rPr>
                                    <m:t> </m:t>
                                  </m:r>
                                </m:sub>
                                <m:sup>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𝑖</m:t>
                                      </m:r>
                                    </m:sub>
                                  </m:sSub>
                                  <m:r>
                                    <a:rPr lang="en-US" i="1" smtClean="0">
                                      <a:latin typeface="Cambria Math" panose="02040503050406030204" pitchFamily="18" charset="0"/>
                                    </a:rPr>
                                    <m:t> </m:t>
                                  </m:r>
                                </m:sub>
                                <m:sup>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sup>
                              </m:sSubSup>
                            </m:e>
                          </m:d>
                          <m:r>
                            <a:rPr lang="en-US" i="1">
                              <a:latin typeface="Cambria Math" panose="02040503050406030204" pitchFamily="18" charset="0"/>
                              <a:ea typeface="Cambria Math" panose="02040503050406030204" pitchFamily="18" charset="0"/>
                            </a:rPr>
                            <m:t> </m:t>
                          </m:r>
                        </m:e>
                      </m:d>
                    </m:oMath>
                  </m:oMathPara>
                </a14:m>
                <a:br>
                  <a:rPr lang="en-US" b="0" i="1" dirty="0">
                    <a:latin typeface="Cambria Math" panose="02040503050406030204" pitchFamily="18" charset="0"/>
                  </a:rPr>
                </a:br>
                <a:endParaRPr lang="en-US"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457200" y="1981200"/>
                <a:ext cx="4827540" cy="691536"/>
              </a:xfrm>
              <a:prstGeom prst="rect">
                <a:avLst/>
              </a:prstGeom>
              <a:blipFill>
                <a:blip r:embed="rId2"/>
                <a:stretch>
                  <a:fillRect/>
                </a:stretch>
              </a:blipFill>
            </p:spPr>
            <p:txBody>
              <a:bodyPr/>
              <a:lstStyle/>
              <a:p>
                <a:r>
                  <a:rPr lang="en-US">
                    <a:noFill/>
                  </a:rPr>
                  <a:t> </a:t>
                </a:r>
              </a:p>
            </p:txBody>
          </p:sp>
        </mc:Fallback>
      </mc:AlternateContent>
      <p:sp>
        <p:nvSpPr>
          <p:cNvPr id="17" name="TextBox 16"/>
          <p:cNvSpPr txBox="1"/>
          <p:nvPr/>
        </p:nvSpPr>
        <p:spPr>
          <a:xfrm>
            <a:off x="381000" y="1219200"/>
            <a:ext cx="5037533" cy="369332"/>
          </a:xfrm>
          <a:prstGeom prst="rect">
            <a:avLst/>
          </a:prstGeom>
          <a:noFill/>
        </p:spPr>
        <p:txBody>
          <a:bodyPr wrap="square" rtlCol="0">
            <a:spAutoFit/>
          </a:bodyPr>
          <a:lstStyle/>
          <a:p>
            <a:r>
              <a:rPr lang="en-US" b="1" u="sng" dirty="0"/>
              <a:t>Per user parameters:</a:t>
            </a:r>
          </a:p>
        </p:txBody>
      </p:sp>
      <mc:AlternateContent xmlns:mc="http://schemas.openxmlformats.org/markup-compatibility/2006" xmlns:a14="http://schemas.microsoft.com/office/drawing/2010/main">
        <mc:Choice Requires="a14">
          <p:sp>
            <p:nvSpPr>
              <p:cNvPr id="3" name="Rectangle 2"/>
              <p:cNvSpPr/>
              <p:nvPr/>
            </p:nvSpPr>
            <p:spPr>
              <a:xfrm>
                <a:off x="2819400" y="1219200"/>
                <a:ext cx="16353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i="1">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rPr>
                            <m:t>𝑎</m:t>
                          </m:r>
                        </m:sub>
                      </m:sSub>
                      <m:r>
                        <m:rPr>
                          <m:nor/>
                        </m:rPr>
                        <a:rPr lang="en-US" dirty="0"/>
                        <m:t>=</m:t>
                      </m:r>
                      <m:sSub>
                        <m:sSubPr>
                          <m:ctrlPr>
                            <a:rPr lang="en-US" i="1">
                              <a:latin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𝐰</m:t>
                          </m:r>
                        </m:e>
                        <m:sub>
                          <m:r>
                            <a:rPr lang="en-US" b="0" i="1" smtClean="0">
                              <a:latin typeface="Cambria Math" panose="02040503050406030204" pitchFamily="18" charset="0"/>
                            </a:rPr>
                            <m:t>𝑎</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𝐰</m:t>
                          </m:r>
                        </m:e>
                        <m:sub>
                          <m:r>
                            <a:rPr lang="en-US" i="1">
                              <a:latin typeface="Cambria Math" panose="02040503050406030204" pitchFamily="18" charset="0"/>
                            </a:rPr>
                            <m:t>𝑢</m:t>
                          </m:r>
                        </m:sub>
                      </m:sSub>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2819400" y="1219200"/>
                <a:ext cx="163531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52400" y="2533094"/>
                <a:ext cx="3886200" cy="7147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sub>
                                  </m:sSub>
                                  <m:r>
                                    <a:rPr lang="en-US" i="1">
                                      <a:latin typeface="Cambria Math" panose="02040503050406030204" pitchFamily="18" charset="0"/>
                                    </a:rPr>
                                    <m:t> </m:t>
                                  </m:r>
                                </m:sub>
                                <m:sup>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m:rPr>
                                      <m:sty m:val="p"/>
                                    </m:rPr>
                                    <a:rPr lang="en-US">
                                      <a:latin typeface="Cambria Math" panose="02040503050406030204" pitchFamily="18" charset="0"/>
                                    </a:rPr>
                                    <m:t>u</m:t>
                                  </m:r>
                                </m:sub>
                              </m:sSub>
                            </m:e>
                          </m:d>
                        </m:e>
                      </m:func>
                      <m:r>
                        <a:rPr lang="en-US" i="1">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sub>
                              </m:sSub>
                              <m:r>
                                <a:rPr lang="en-US" i="1">
                                  <a:latin typeface="Cambria Math" panose="02040503050406030204" pitchFamily="18" charset="0"/>
                                </a:rPr>
                                <m:t> </m:t>
                              </m:r>
                            </m:sub>
                            <m:sup>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sup>
                          </m:sSubSup>
                          <m:r>
                            <a:rPr lang="en-US" i="1">
                              <a:latin typeface="Cambria Math" panose="02040503050406030204" pitchFamily="18" charset="0"/>
                            </a:rPr>
                            <m:t>;</m:t>
                          </m:r>
                          <m:r>
                            <a:rPr lang="en-US" b="1">
                              <a:latin typeface="Cambria Math" panose="02040503050406030204" pitchFamily="18" charset="0"/>
                            </a:rPr>
                            <m:t>𝟎</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m:rPr>
                                      <m:sty m:val="p"/>
                                    </m:rPr>
                                    <a:rPr lang="en-US">
                                      <a:latin typeface="Cambria Math" panose="02040503050406030204" pitchFamily="18" charset="0"/>
                                    </a:rPr>
                                    <m:t>a</m:t>
                                  </m:r>
                                </m:sub>
                              </m:sSub>
                            </m:den>
                          </m:f>
                          <m:r>
                            <a:rPr lang="en-US" b="1">
                              <a:latin typeface="Cambria Math" panose="02040503050406030204" pitchFamily="18" charset="0"/>
                              <a:ea typeface="Cambria Math" panose="02040503050406030204" pitchFamily="18" charset="0"/>
                            </a:rPr>
                            <m:t>𝐈</m:t>
                          </m:r>
                        </m:e>
                      </m:d>
                    </m:oMath>
                  </m:oMathPara>
                </a14:m>
                <a:br>
                  <a:rPr lang="en-US" dirty="0"/>
                </a:b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52400" y="2533094"/>
                <a:ext cx="3886200" cy="71474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8808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24" y="343570"/>
            <a:ext cx="8229600" cy="944562"/>
          </a:xfrm>
        </p:spPr>
        <p:txBody>
          <a:bodyPr/>
          <a:lstStyle/>
          <a:p>
            <a:r>
              <a:rPr lang="en-US" dirty="0"/>
              <a:t>Graphical Model</a:t>
            </a:r>
          </a:p>
        </p:txBody>
      </p:sp>
      <p:sp>
        <p:nvSpPr>
          <p:cNvPr id="5" name="Slide Number Placeholder 4"/>
          <p:cNvSpPr>
            <a:spLocks noGrp="1"/>
          </p:cNvSpPr>
          <p:nvPr>
            <p:ph type="sldNum" sz="quarter" idx="12"/>
          </p:nvPr>
        </p:nvSpPr>
        <p:spPr>
          <a:xfrm>
            <a:off x="6781724" y="6477601"/>
            <a:ext cx="2133600" cy="365125"/>
          </a:xfrm>
        </p:spPr>
        <p:txBody>
          <a:bodyPr/>
          <a:lstStyle/>
          <a:p>
            <a:fld id="{0470F963-9A19-4DEA-8F72-2C3EA7111424}" type="slidenum">
              <a:rPr lang="en-US" smtClean="0"/>
              <a:pPr/>
              <a:t>27</a:t>
            </a:fld>
            <a:endParaRPr lang="en-US" dirty="0"/>
          </a:p>
        </p:txBody>
      </p:sp>
      <p:grpSp>
        <p:nvGrpSpPr>
          <p:cNvPr id="63" name="Group 62"/>
          <p:cNvGrpSpPr/>
          <p:nvPr/>
        </p:nvGrpSpPr>
        <p:grpSpPr>
          <a:xfrm>
            <a:off x="2743201" y="5715000"/>
            <a:ext cx="3343618" cy="1051742"/>
            <a:chOff x="2743201" y="5715000"/>
            <a:chExt cx="3343618" cy="1051742"/>
          </a:xfrm>
        </p:grpSpPr>
        <p:sp>
          <p:nvSpPr>
            <p:cNvPr id="6" name="Oval 5"/>
            <p:cNvSpPr/>
            <p:nvPr/>
          </p:nvSpPr>
          <p:spPr>
            <a:xfrm>
              <a:off x="4640542" y="5867400"/>
              <a:ext cx="862290" cy="807142"/>
            </a:xfrm>
            <a:prstGeom prst="ellipse">
              <a:avLst/>
            </a:prstGeom>
            <a:solidFill>
              <a:schemeClr val="tx2">
                <a:lumMod val="40000"/>
                <a:lumOff val="60000"/>
              </a:schemeClr>
            </a:solidFill>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mc:AlternateContent xmlns:mc="http://schemas.openxmlformats.org/markup-compatibility/2006" xmlns:a14="http://schemas.microsoft.com/office/drawing/2010/main">
          <mc:Choice Requires="a14">
            <p:sp>
              <p:nvSpPr>
                <p:cNvPr id="10" name="TextBox 9"/>
                <p:cNvSpPr txBox="1"/>
                <p:nvPr/>
              </p:nvSpPr>
              <p:spPr>
                <a:xfrm>
                  <a:off x="4586958" y="6066985"/>
                  <a:ext cx="985474" cy="4191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1200" b="1" i="0" dirty="0" smtClean="0"/>
                          <m:t>Label</m:t>
                        </m:r>
                      </m:oMath>
                    </m:oMathPara>
                  </a14:m>
                  <a:endParaRPr lang="en-US" sz="1200" b="1"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oMath>
                    </m:oMathPara>
                  </a14:m>
                  <a:endParaRPr lang="en-US" b="1" dirty="0"/>
                </a:p>
              </p:txBody>
            </p:sp>
          </mc:Choice>
          <mc:Fallback xmlns="">
            <p:sp>
              <p:nvSpPr>
                <p:cNvPr id="10" name="TextBox 9"/>
                <p:cNvSpPr txBox="1">
                  <a:spLocks noRot="1" noChangeAspect="1" noMove="1" noResize="1" noEditPoints="1" noAdjustHandles="1" noChangeArrowheads="1" noChangeShapeType="1" noTextEdit="1"/>
                </p:cNvSpPr>
                <p:nvPr/>
              </p:nvSpPr>
              <p:spPr>
                <a:xfrm>
                  <a:off x="4586958" y="6066985"/>
                  <a:ext cx="985474" cy="419155"/>
                </a:xfrm>
                <a:prstGeom prst="rect">
                  <a:avLst/>
                </a:prstGeom>
                <a:blipFill>
                  <a:blip r:embed="rId2"/>
                  <a:stretch>
                    <a:fillRect b="-31884"/>
                  </a:stretch>
                </a:blipFill>
              </p:spPr>
              <p:txBody>
                <a:bodyPr/>
                <a:lstStyle/>
                <a:p>
                  <a:r>
                    <a:rPr lang="en-US">
                      <a:noFill/>
                    </a:rPr>
                    <a:t> </a:t>
                  </a:r>
                </a:p>
              </p:txBody>
            </p:sp>
          </mc:Fallback>
        </mc:AlternateContent>
        <p:cxnSp>
          <p:nvCxnSpPr>
            <p:cNvPr id="18" name="Straight Arrow Connector 17"/>
            <p:cNvCxnSpPr>
              <a:cxnSpLocks/>
              <a:endCxn id="10" idx="1"/>
            </p:cNvCxnSpPr>
            <p:nvPr/>
          </p:nvCxnSpPr>
          <p:spPr>
            <a:xfrm>
              <a:off x="4035147" y="6276563"/>
              <a:ext cx="5518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743201" y="5715000"/>
              <a:ext cx="3343618" cy="1051742"/>
              <a:chOff x="6976353" y="4562142"/>
              <a:chExt cx="1777906" cy="1600200"/>
            </a:xfrm>
          </p:grpSpPr>
          <p:sp>
            <p:nvSpPr>
              <p:cNvPr id="3" name="Rounded Rectangle 2"/>
              <p:cNvSpPr/>
              <p:nvPr/>
            </p:nvSpPr>
            <p:spPr>
              <a:xfrm>
                <a:off x="6976353" y="4562142"/>
                <a:ext cx="1777905" cy="1600200"/>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8144659" y="5831574"/>
                    <a:ext cx="60960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𝐷𝑎𝑡𝑎</m:t>
                          </m:r>
                        </m:oMath>
                      </m:oMathPara>
                    </a14:m>
                    <a:endParaRPr lang="en-US" sz="1200" dirty="0"/>
                  </a:p>
                </p:txBody>
              </p:sp>
            </mc:Choice>
            <mc:Fallback xmlns="">
              <p:sp>
                <p:nvSpPr>
                  <p:cNvPr id="9" name="TextBox 8"/>
                  <p:cNvSpPr txBox="1">
                    <a:spLocks noRot="1" noChangeAspect="1" noMove="1" noResize="1" noEditPoints="1" noAdjustHandles="1" noChangeArrowheads="1" noChangeShapeType="1" noTextEdit="1"/>
                  </p:cNvSpPr>
                  <p:nvPr/>
                </p:nvSpPr>
                <p:spPr>
                  <a:xfrm>
                    <a:off x="8144659" y="5831574"/>
                    <a:ext cx="609600" cy="276999"/>
                  </a:xfrm>
                  <a:prstGeom prst="rect">
                    <a:avLst/>
                  </a:prstGeom>
                  <a:blipFill>
                    <a:blip r:embed="rId3"/>
                    <a:stretch>
                      <a:fillRect b="-33333"/>
                    </a:stretch>
                  </a:blipFill>
                </p:spPr>
                <p:txBody>
                  <a:bodyPr/>
                  <a:lstStyle/>
                  <a:p>
                    <a:r>
                      <a:rPr lang="en-US">
                        <a:noFill/>
                      </a:rPr>
                      <a:t> </a:t>
                    </a:r>
                  </a:p>
                </p:txBody>
              </p:sp>
            </mc:Fallback>
          </mc:AlternateContent>
        </p:grpSp>
        <p:sp>
          <p:nvSpPr>
            <p:cNvPr id="54" name="Oval 53"/>
            <p:cNvSpPr/>
            <p:nvPr/>
          </p:nvSpPr>
          <p:spPr>
            <a:xfrm>
              <a:off x="3220966" y="5867400"/>
              <a:ext cx="862290" cy="807142"/>
            </a:xfrm>
            <a:prstGeom prst="ellipse">
              <a:avLst/>
            </a:prstGeom>
            <a:solidFill>
              <a:schemeClr val="tx2">
                <a:lumMod val="40000"/>
                <a:lumOff val="60000"/>
              </a:schemeClr>
            </a:solidFill>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mc:AlternateContent xmlns:mc="http://schemas.openxmlformats.org/markup-compatibility/2006" xmlns:a14="http://schemas.microsoft.com/office/drawing/2010/main">
          <mc:Choice Requires="a14">
            <p:sp>
              <p:nvSpPr>
                <p:cNvPr id="55" name="TextBox 54"/>
                <p:cNvSpPr txBox="1"/>
                <p:nvPr/>
              </p:nvSpPr>
              <p:spPr>
                <a:xfrm>
                  <a:off x="3167382" y="6066985"/>
                  <a:ext cx="98547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m:rPr>
                                <m:sty m:val="p"/>
                              </m:rPr>
                              <a:rPr lang="en-US" sz="2000">
                                <a:latin typeface="Cambria Math" panose="02040503050406030204" pitchFamily="18" charset="0"/>
                              </a:rPr>
                              <m:t>x</m:t>
                            </m:r>
                          </m:e>
                          <m:sub>
                            <m:r>
                              <a:rPr lang="en-US" sz="2000" b="1" i="1">
                                <a:latin typeface="Cambria Math" panose="02040503050406030204" pitchFamily="18" charset="0"/>
                              </a:rPr>
                              <m:t>𝒊</m:t>
                            </m:r>
                          </m:sub>
                        </m:sSub>
                      </m:oMath>
                    </m:oMathPara>
                  </a14:m>
                  <a:endParaRPr lang="en-US" sz="2000" b="1" dirty="0"/>
                </a:p>
              </p:txBody>
            </p:sp>
          </mc:Choice>
          <mc:Fallback xmlns="">
            <p:sp>
              <p:nvSpPr>
                <p:cNvPr id="55" name="TextBox 54"/>
                <p:cNvSpPr txBox="1">
                  <a:spLocks noRot="1" noChangeAspect="1" noMove="1" noResize="1" noEditPoints="1" noAdjustHandles="1" noChangeArrowheads="1" noChangeShapeType="1" noTextEdit="1"/>
                </p:cNvSpPr>
                <p:nvPr/>
              </p:nvSpPr>
              <p:spPr>
                <a:xfrm>
                  <a:off x="3167382" y="6066985"/>
                  <a:ext cx="985474" cy="400110"/>
                </a:xfrm>
                <a:prstGeom prst="rect">
                  <a:avLst/>
                </a:prstGeom>
                <a:blipFill>
                  <a:blip r:embed="rId4"/>
                  <a:stretch>
                    <a:fillRect b="-1515"/>
                  </a:stretch>
                </a:blipFill>
              </p:spPr>
              <p:txBody>
                <a:bodyPr/>
                <a:lstStyle/>
                <a:p>
                  <a:r>
                    <a:rPr lang="en-US">
                      <a:noFill/>
                    </a:rPr>
                    <a:t> </a:t>
                  </a:r>
                </a:p>
              </p:txBody>
            </p:sp>
          </mc:Fallback>
        </mc:AlternateContent>
      </p:grpSp>
      <p:grpSp>
        <p:nvGrpSpPr>
          <p:cNvPr id="91" name="Group 90"/>
          <p:cNvGrpSpPr/>
          <p:nvPr/>
        </p:nvGrpSpPr>
        <p:grpSpPr>
          <a:xfrm>
            <a:off x="4495799" y="4662053"/>
            <a:ext cx="1591017" cy="1205347"/>
            <a:chOff x="4495799" y="4662053"/>
            <a:chExt cx="1591017" cy="1205347"/>
          </a:xfrm>
        </p:grpSpPr>
        <p:grpSp>
          <p:nvGrpSpPr>
            <p:cNvPr id="90" name="Group 89"/>
            <p:cNvGrpSpPr/>
            <p:nvPr/>
          </p:nvGrpSpPr>
          <p:grpSpPr>
            <a:xfrm>
              <a:off x="4495799" y="4662053"/>
              <a:ext cx="1591017" cy="1205347"/>
              <a:chOff x="4495799" y="4662053"/>
              <a:chExt cx="1591017" cy="1205347"/>
            </a:xfrm>
          </p:grpSpPr>
          <p:cxnSp>
            <p:nvCxnSpPr>
              <p:cNvPr id="15" name="Straight Arrow Connector 14"/>
              <p:cNvCxnSpPr>
                <a:cxnSpLocks/>
                <a:stCxn id="66" idx="4"/>
                <a:endCxn id="6" idx="0"/>
              </p:cNvCxnSpPr>
              <p:nvPr/>
            </p:nvCxnSpPr>
            <p:spPr>
              <a:xfrm flipH="1">
                <a:off x="5071687" y="5404800"/>
                <a:ext cx="8008" cy="46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4495799" y="4662053"/>
                <a:ext cx="1591017" cy="930637"/>
                <a:chOff x="7138424" y="4562142"/>
                <a:chExt cx="1499755" cy="1600200"/>
              </a:xfrm>
            </p:grpSpPr>
            <p:sp>
              <p:nvSpPr>
                <p:cNvPr id="32" name="Rounded Rectangle 31"/>
                <p:cNvSpPr/>
                <p:nvPr/>
              </p:nvSpPr>
              <p:spPr>
                <a:xfrm>
                  <a:off x="7138424" y="4562142"/>
                  <a:ext cx="1499755" cy="1600200"/>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p:cNvSpPr txBox="1"/>
                    <p:nvPr/>
                  </p:nvSpPr>
                  <p:spPr>
                    <a:xfrm>
                      <a:off x="7953689" y="5807688"/>
                      <a:ext cx="60960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𝐴𝑟𝑡𝑖𝑠𝑡𝑠</m:t>
                            </m:r>
                          </m:oMath>
                        </m:oMathPara>
                      </a14:m>
                      <a:endParaRPr lang="en-US" sz="1200" dirty="0"/>
                    </a:p>
                  </p:txBody>
                </p:sp>
              </mc:Choice>
              <mc:Fallback xmlns="">
                <p:sp>
                  <p:nvSpPr>
                    <p:cNvPr id="34" name="TextBox 33"/>
                    <p:cNvSpPr txBox="1">
                      <a:spLocks noRot="1" noChangeAspect="1" noMove="1" noResize="1" noEditPoints="1" noAdjustHandles="1" noChangeArrowheads="1" noChangeShapeType="1" noTextEdit="1"/>
                    </p:cNvSpPr>
                    <p:nvPr/>
                  </p:nvSpPr>
                  <p:spPr>
                    <a:xfrm>
                      <a:off x="7953689" y="5807688"/>
                      <a:ext cx="609600" cy="276999"/>
                    </a:xfrm>
                    <a:prstGeom prst="rect">
                      <a:avLst/>
                    </a:prstGeom>
                    <a:blipFill rotWithShape="0">
                      <a:blip r:embed="rId9"/>
                      <a:stretch>
                        <a:fillRect r="-9174"/>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66" name="Oval 65"/>
                <p:cNvSpPr/>
                <p:nvPr/>
              </p:nvSpPr>
              <p:spPr>
                <a:xfrm>
                  <a:off x="4736795" y="4779429"/>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sub>
                          <m:sup>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p>
                        </m:sSubSup>
                      </m:oMath>
                    </m:oMathPara>
                  </a14:m>
                  <a:endParaRPr lang="en-US" dirty="0"/>
                </a:p>
              </p:txBody>
            </p:sp>
          </mc:Choice>
          <mc:Fallback xmlns="">
            <p:sp>
              <p:nvSpPr>
                <p:cNvPr id="66" name="Oval 65"/>
                <p:cNvSpPr>
                  <a:spLocks noRot="1" noChangeAspect="1" noMove="1" noResize="1" noEditPoints="1" noAdjustHandles="1" noChangeArrowheads="1" noChangeShapeType="1" noTextEdit="1"/>
                </p:cNvSpPr>
                <p:nvPr/>
              </p:nvSpPr>
              <p:spPr>
                <a:xfrm>
                  <a:off x="4736795" y="4779429"/>
                  <a:ext cx="685800" cy="625371"/>
                </a:xfrm>
                <a:prstGeom prst="ellipse">
                  <a:avLst/>
                </a:prstGeom>
                <a:blipFill>
                  <a:blip r:embed="rId10"/>
                  <a:stretch>
                    <a:fillRect/>
                  </a:stretch>
                </a:blipFill>
                <a:ln>
                  <a:headEnd type="none" w="med" len="med"/>
                  <a:tailEnd type="arrow" w="med" len="med"/>
                </a:ln>
              </p:spPr>
              <p:txBody>
                <a:bodyPr/>
                <a:lstStyle/>
                <a:p>
                  <a:r>
                    <a:rPr lang="en-US">
                      <a:noFill/>
                    </a:rPr>
                    <a:t> </a:t>
                  </a:r>
                </a:p>
              </p:txBody>
            </p:sp>
          </mc:Fallback>
        </mc:AlternateContent>
      </p:grpSp>
      <p:grpSp>
        <p:nvGrpSpPr>
          <p:cNvPr id="92" name="Group 91"/>
          <p:cNvGrpSpPr/>
          <p:nvPr/>
        </p:nvGrpSpPr>
        <p:grpSpPr>
          <a:xfrm>
            <a:off x="4495796" y="3609106"/>
            <a:ext cx="1715151" cy="1170323"/>
            <a:chOff x="4495796" y="3609106"/>
            <a:chExt cx="1715151" cy="1170323"/>
          </a:xfrm>
        </p:grpSpPr>
        <mc:AlternateContent xmlns:mc="http://schemas.openxmlformats.org/markup-compatibility/2006" xmlns:a14="http://schemas.microsoft.com/office/drawing/2010/main">
          <mc:Choice Requires="a14">
            <p:sp>
              <p:nvSpPr>
                <p:cNvPr id="75" name="Oval 74"/>
                <p:cNvSpPr/>
                <p:nvPr/>
              </p:nvSpPr>
              <p:spPr>
                <a:xfrm>
                  <a:off x="4728787" y="3748149"/>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i="1">
                                    <a:latin typeface="Cambria Math" panose="02040503050406030204" pitchFamily="18" charset="0"/>
                                  </a:rPr>
                                  <m:t>𝑖</m:t>
                                </m:r>
                              </m:sub>
                            </m:sSub>
                          </m:sub>
                          <m:sup>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sup>
                        </m:sSubSup>
                      </m:oMath>
                    </m:oMathPara>
                  </a14:m>
                  <a:endParaRPr lang="en-US" dirty="0"/>
                </a:p>
              </p:txBody>
            </p:sp>
          </mc:Choice>
          <mc:Fallback xmlns="">
            <p:sp>
              <p:nvSpPr>
                <p:cNvPr id="75" name="Oval 74"/>
                <p:cNvSpPr>
                  <a:spLocks noRot="1" noChangeAspect="1" noMove="1" noResize="1" noEditPoints="1" noAdjustHandles="1" noChangeArrowheads="1" noChangeShapeType="1" noTextEdit="1"/>
                </p:cNvSpPr>
                <p:nvPr/>
              </p:nvSpPr>
              <p:spPr>
                <a:xfrm>
                  <a:off x="4728787" y="3748149"/>
                  <a:ext cx="685800" cy="625371"/>
                </a:xfrm>
                <a:prstGeom prst="ellipse">
                  <a:avLst/>
                </a:prstGeom>
                <a:blipFill>
                  <a:blip r:embed="rId11"/>
                  <a:stretch>
                    <a:fillRect/>
                  </a:stretch>
                </a:blipFill>
                <a:ln>
                  <a:headEnd type="none" w="med" len="med"/>
                  <a:tailEnd type="arrow" w="med" len="med"/>
                </a:ln>
              </p:spPr>
              <p:txBody>
                <a:bodyPr/>
                <a:lstStyle/>
                <a:p>
                  <a:r>
                    <a:rPr lang="en-US">
                      <a:noFill/>
                    </a:rPr>
                    <a:t> </a:t>
                  </a:r>
                </a:p>
              </p:txBody>
            </p:sp>
          </mc:Fallback>
        </mc:AlternateContent>
        <p:grpSp>
          <p:nvGrpSpPr>
            <p:cNvPr id="89" name="Group 88"/>
            <p:cNvGrpSpPr/>
            <p:nvPr/>
          </p:nvGrpSpPr>
          <p:grpSpPr>
            <a:xfrm>
              <a:off x="4495796" y="3609106"/>
              <a:ext cx="1715151" cy="1170323"/>
              <a:chOff x="4495796" y="3609106"/>
              <a:chExt cx="1715151" cy="1170323"/>
            </a:xfrm>
          </p:grpSpPr>
          <p:grpSp>
            <p:nvGrpSpPr>
              <p:cNvPr id="79" name="Group 78"/>
              <p:cNvGrpSpPr/>
              <p:nvPr/>
            </p:nvGrpSpPr>
            <p:grpSpPr>
              <a:xfrm>
                <a:off x="4495796" y="3609106"/>
                <a:ext cx="1715151" cy="969226"/>
                <a:chOff x="7138424" y="4562142"/>
                <a:chExt cx="1616769" cy="1666553"/>
              </a:xfrm>
            </p:grpSpPr>
            <mc:AlternateContent xmlns:mc="http://schemas.openxmlformats.org/markup-compatibility/2006" xmlns:a14="http://schemas.microsoft.com/office/drawing/2010/main">
              <mc:Choice Requires="a14">
                <p:sp>
                  <p:nvSpPr>
                    <p:cNvPr id="81" name="TextBox 80"/>
                    <p:cNvSpPr txBox="1"/>
                    <p:nvPr/>
                  </p:nvSpPr>
                  <p:spPr>
                    <a:xfrm>
                      <a:off x="7557501" y="5752404"/>
                      <a:ext cx="1197692" cy="4762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𝑆𝑢𝑏𝑔𝑒𝑛𝑟𝑒𝑠</m:t>
                            </m:r>
                          </m:oMath>
                        </m:oMathPara>
                      </a14:m>
                      <a:endParaRPr lang="en-US" sz="1200" dirty="0"/>
                    </a:p>
                  </p:txBody>
                </p:sp>
              </mc:Choice>
              <mc:Fallback xmlns="">
                <p:sp>
                  <p:nvSpPr>
                    <p:cNvPr id="81" name="TextBox 80"/>
                    <p:cNvSpPr txBox="1">
                      <a:spLocks noRot="1" noChangeAspect="1" noMove="1" noResize="1" noEditPoints="1" noAdjustHandles="1" noChangeArrowheads="1" noChangeShapeType="1" noTextEdit="1"/>
                    </p:cNvSpPr>
                    <p:nvPr/>
                  </p:nvSpPr>
                  <p:spPr>
                    <a:xfrm>
                      <a:off x="7557501" y="5752404"/>
                      <a:ext cx="1197692" cy="476291"/>
                    </a:xfrm>
                    <a:prstGeom prst="rect">
                      <a:avLst/>
                    </a:prstGeom>
                    <a:blipFill>
                      <a:blip r:embed="rId12"/>
                      <a:stretch>
                        <a:fillRect b="-4444"/>
                      </a:stretch>
                    </a:blipFill>
                  </p:spPr>
                  <p:txBody>
                    <a:bodyPr/>
                    <a:lstStyle/>
                    <a:p>
                      <a:r>
                        <a:rPr lang="en-US">
                          <a:noFill/>
                        </a:rPr>
                        <a:t> </a:t>
                      </a:r>
                    </a:p>
                  </p:txBody>
                </p:sp>
              </mc:Fallback>
            </mc:AlternateContent>
            <p:sp>
              <p:nvSpPr>
                <p:cNvPr id="80" name="Rounded Rectangle 31"/>
                <p:cNvSpPr/>
                <p:nvPr/>
              </p:nvSpPr>
              <p:spPr>
                <a:xfrm>
                  <a:off x="7138424" y="4562142"/>
                  <a:ext cx="1499755" cy="1600200"/>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82" name="Straight Arrow Connector 81"/>
              <p:cNvCxnSpPr>
                <a:cxnSpLocks/>
                <a:endCxn id="66" idx="0"/>
              </p:cNvCxnSpPr>
              <p:nvPr/>
            </p:nvCxnSpPr>
            <p:spPr>
              <a:xfrm>
                <a:off x="5077691" y="4412673"/>
                <a:ext cx="2004" cy="366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101" name="Group 100"/>
          <p:cNvGrpSpPr/>
          <p:nvPr/>
        </p:nvGrpSpPr>
        <p:grpSpPr>
          <a:xfrm>
            <a:off x="4495796" y="2556159"/>
            <a:ext cx="1591017" cy="1191990"/>
            <a:chOff x="4495796" y="2556159"/>
            <a:chExt cx="1591017" cy="1191990"/>
          </a:xfrm>
        </p:grpSpPr>
        <p:grpSp>
          <p:nvGrpSpPr>
            <p:cNvPr id="97" name="Group 96"/>
            <p:cNvGrpSpPr/>
            <p:nvPr/>
          </p:nvGrpSpPr>
          <p:grpSpPr>
            <a:xfrm>
              <a:off x="4736795" y="2653714"/>
              <a:ext cx="685800" cy="1094435"/>
              <a:chOff x="4736795" y="2653714"/>
              <a:chExt cx="685800" cy="1094435"/>
            </a:xfrm>
          </p:grpSpPr>
          <mc:AlternateContent xmlns:mc="http://schemas.openxmlformats.org/markup-compatibility/2006" xmlns:a14="http://schemas.microsoft.com/office/drawing/2010/main">
            <mc:Choice Requires="a14">
              <p:sp>
                <p:nvSpPr>
                  <p:cNvPr id="93" name="Oval 92"/>
                  <p:cNvSpPr/>
                  <p:nvPr/>
                </p:nvSpPr>
                <p:spPr>
                  <a:xfrm>
                    <a:off x="4736795" y="2653714"/>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b="0" i="1" smtClean="0">
                                      <a:latin typeface="Cambria Math" panose="02040503050406030204" pitchFamily="18" charset="0"/>
                                    </a:rPr>
                                    <m:t>𝑔</m:t>
                                  </m:r>
                                </m:e>
                                <m:sub>
                                  <m:r>
                                    <a:rPr lang="en-US" i="1">
                                      <a:latin typeface="Cambria Math" panose="02040503050406030204" pitchFamily="18" charset="0"/>
                                    </a:rPr>
                                    <m:t>𝑖</m:t>
                                  </m:r>
                                </m:sub>
                              </m:sSub>
                            </m:sub>
                            <m:sup>
                              <m:r>
                                <a:rPr lang="en-US" i="1">
                                  <a:latin typeface="Cambria Math" panose="02040503050406030204" pitchFamily="18" charset="0"/>
                                </a:rPr>
                                <m:t>(</m:t>
                              </m:r>
                              <m:r>
                                <a:rPr lang="en-US" b="0" i="1" smtClean="0">
                                  <a:latin typeface="Cambria Math" panose="02040503050406030204" pitchFamily="18" charset="0"/>
                                </a:rPr>
                                <m:t>𝑔</m:t>
                              </m:r>
                              <m:r>
                                <a:rPr lang="en-US" i="1">
                                  <a:latin typeface="Cambria Math" panose="02040503050406030204" pitchFamily="18" charset="0"/>
                                </a:rPr>
                                <m:t>)</m:t>
                              </m:r>
                            </m:sup>
                          </m:sSubSup>
                        </m:oMath>
                      </m:oMathPara>
                    </a14:m>
                    <a:endParaRPr lang="en-US" dirty="0"/>
                  </a:p>
                </p:txBody>
              </p:sp>
            </mc:Choice>
            <mc:Fallback xmlns="">
              <p:sp>
                <p:nvSpPr>
                  <p:cNvPr id="93" name="Oval 92"/>
                  <p:cNvSpPr>
                    <a:spLocks noRot="1" noChangeAspect="1" noMove="1" noResize="1" noEditPoints="1" noAdjustHandles="1" noChangeArrowheads="1" noChangeShapeType="1" noTextEdit="1"/>
                  </p:cNvSpPr>
                  <p:nvPr/>
                </p:nvSpPr>
                <p:spPr>
                  <a:xfrm>
                    <a:off x="4736795" y="2653714"/>
                    <a:ext cx="685800" cy="625371"/>
                  </a:xfrm>
                  <a:prstGeom prst="ellipse">
                    <a:avLst/>
                  </a:prstGeom>
                  <a:blipFill>
                    <a:blip r:embed="rId13"/>
                    <a:stretch>
                      <a:fillRect/>
                    </a:stretch>
                  </a:blipFill>
                  <a:ln>
                    <a:headEnd type="none" w="med" len="med"/>
                    <a:tailEnd type="arrow" w="med" len="med"/>
                  </a:ln>
                </p:spPr>
                <p:txBody>
                  <a:bodyPr/>
                  <a:lstStyle/>
                  <a:p>
                    <a:r>
                      <a:rPr lang="en-US">
                        <a:noFill/>
                      </a:rPr>
                      <a:t> </a:t>
                    </a:r>
                  </a:p>
                </p:txBody>
              </p:sp>
            </mc:Fallback>
          </mc:AlternateContent>
          <p:cxnSp>
            <p:nvCxnSpPr>
              <p:cNvPr id="94" name="Straight Arrow Connector 93"/>
              <p:cNvCxnSpPr>
                <a:cxnSpLocks/>
                <a:stCxn id="93" idx="4"/>
                <a:endCxn id="75" idx="0"/>
              </p:cNvCxnSpPr>
              <p:nvPr/>
            </p:nvCxnSpPr>
            <p:spPr>
              <a:xfrm flipH="1">
                <a:off x="5071687" y="3279085"/>
                <a:ext cx="8008" cy="469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p:cNvGrpSpPr/>
            <p:nvPr/>
          </p:nvGrpSpPr>
          <p:grpSpPr>
            <a:xfrm>
              <a:off x="4495796" y="2556159"/>
              <a:ext cx="1591017" cy="1001378"/>
              <a:chOff x="7138424" y="4562142"/>
              <a:chExt cx="1499755" cy="1721837"/>
            </a:xfrm>
          </p:grpSpPr>
          <p:sp>
            <p:nvSpPr>
              <p:cNvPr id="99" name="Rounded Rectangle 31"/>
              <p:cNvSpPr/>
              <p:nvPr/>
            </p:nvSpPr>
            <p:spPr>
              <a:xfrm>
                <a:off x="7138424" y="4562142"/>
                <a:ext cx="1499755" cy="1600200"/>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TextBox 99"/>
                  <p:cNvSpPr txBox="1"/>
                  <p:nvPr/>
                </p:nvSpPr>
                <p:spPr>
                  <a:xfrm>
                    <a:off x="7953689" y="5807688"/>
                    <a:ext cx="609600" cy="4762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𝐺𝑒𝑛𝑟𝑒𝑠</m:t>
                          </m:r>
                        </m:oMath>
                      </m:oMathPara>
                    </a14:m>
                    <a:endParaRPr lang="en-US" sz="1200" dirty="0"/>
                  </a:p>
                </p:txBody>
              </p:sp>
            </mc:Choice>
            <mc:Fallback xmlns="">
              <p:sp>
                <p:nvSpPr>
                  <p:cNvPr id="100" name="TextBox 99"/>
                  <p:cNvSpPr txBox="1">
                    <a:spLocks noRot="1" noChangeAspect="1" noMove="1" noResize="1" noEditPoints="1" noAdjustHandles="1" noChangeArrowheads="1" noChangeShapeType="1" noTextEdit="1"/>
                  </p:cNvSpPr>
                  <p:nvPr/>
                </p:nvSpPr>
                <p:spPr>
                  <a:xfrm>
                    <a:off x="7953689" y="5807688"/>
                    <a:ext cx="609600" cy="476291"/>
                  </a:xfrm>
                  <a:prstGeom prst="rect">
                    <a:avLst/>
                  </a:prstGeom>
                  <a:blipFill>
                    <a:blip r:embed="rId14"/>
                    <a:stretch>
                      <a:fillRect r="-10377"/>
                    </a:stretch>
                  </a:blipFill>
                </p:spPr>
                <p:txBody>
                  <a:bodyPr/>
                  <a:lstStyle/>
                  <a:p>
                    <a:r>
                      <a:rPr lang="en-US">
                        <a:noFill/>
                      </a:rPr>
                      <a:t> </a:t>
                    </a:r>
                  </a:p>
                </p:txBody>
              </p:sp>
            </mc:Fallback>
          </mc:AlternateContent>
        </p:grpSp>
      </p:grpSp>
      <p:grpSp>
        <p:nvGrpSpPr>
          <p:cNvPr id="106" name="Group 105"/>
          <p:cNvGrpSpPr/>
          <p:nvPr/>
        </p:nvGrpSpPr>
        <p:grpSpPr>
          <a:xfrm>
            <a:off x="4743722" y="1764565"/>
            <a:ext cx="685800" cy="889149"/>
            <a:chOff x="4743722" y="1764565"/>
            <a:chExt cx="685800" cy="889149"/>
          </a:xfrm>
        </p:grpSpPr>
        <mc:AlternateContent xmlns:mc="http://schemas.openxmlformats.org/markup-compatibility/2006" xmlns:a14="http://schemas.microsoft.com/office/drawing/2010/main">
          <mc:Choice Requires="a14">
            <p:sp>
              <p:nvSpPr>
                <p:cNvPr id="102" name="Oval 101"/>
                <p:cNvSpPr/>
                <p:nvPr/>
              </p:nvSpPr>
              <p:spPr>
                <a:xfrm>
                  <a:off x="4743722" y="1764565"/>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𝐰</m:t>
                        </m:r>
                      </m:oMath>
                    </m:oMathPara>
                  </a14:m>
                  <a:endParaRPr lang="en-US" dirty="0"/>
                </a:p>
              </p:txBody>
            </p:sp>
          </mc:Choice>
          <mc:Fallback xmlns="">
            <p:sp>
              <p:nvSpPr>
                <p:cNvPr id="102" name="Oval 101"/>
                <p:cNvSpPr>
                  <a:spLocks noRot="1" noChangeAspect="1" noMove="1" noResize="1" noEditPoints="1" noAdjustHandles="1" noChangeArrowheads="1" noChangeShapeType="1" noTextEdit="1"/>
                </p:cNvSpPr>
                <p:nvPr/>
              </p:nvSpPr>
              <p:spPr>
                <a:xfrm>
                  <a:off x="4743722" y="1764565"/>
                  <a:ext cx="685800" cy="625371"/>
                </a:xfrm>
                <a:prstGeom prst="ellipse">
                  <a:avLst/>
                </a:prstGeom>
                <a:blipFill>
                  <a:blip r:embed="rId15"/>
                  <a:stretch>
                    <a:fillRect/>
                  </a:stretch>
                </a:blipFill>
                <a:ln>
                  <a:headEnd type="none" w="med" len="med"/>
                  <a:tailEnd type="arrow" w="med" len="med"/>
                </a:ln>
              </p:spPr>
              <p:txBody>
                <a:bodyPr/>
                <a:lstStyle/>
                <a:p>
                  <a:r>
                    <a:rPr lang="en-US">
                      <a:noFill/>
                    </a:rPr>
                    <a:t> </a:t>
                  </a:r>
                </a:p>
              </p:txBody>
            </p:sp>
          </mc:Fallback>
        </mc:AlternateContent>
        <p:cxnSp>
          <p:nvCxnSpPr>
            <p:cNvPr id="103" name="Straight Arrow Connector 102"/>
            <p:cNvCxnSpPr>
              <a:cxnSpLocks/>
              <a:stCxn id="102" idx="4"/>
              <a:endCxn id="93" idx="0"/>
            </p:cNvCxnSpPr>
            <p:nvPr/>
          </p:nvCxnSpPr>
          <p:spPr>
            <a:xfrm flipH="1">
              <a:off x="5079695" y="2389936"/>
              <a:ext cx="6927" cy="26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2743201" y="4662053"/>
            <a:ext cx="2023620" cy="1323550"/>
            <a:chOff x="2743201" y="4662053"/>
            <a:chExt cx="2023620" cy="1323550"/>
          </a:xfrm>
        </p:grpSpPr>
        <mc:AlternateContent xmlns:mc="http://schemas.openxmlformats.org/markup-compatibility/2006" xmlns:a14="http://schemas.microsoft.com/office/drawing/2010/main">
          <mc:Choice Requires="a14">
            <p:sp>
              <p:nvSpPr>
                <p:cNvPr id="107" name="Oval 106"/>
                <p:cNvSpPr/>
                <p:nvPr/>
              </p:nvSpPr>
              <p:spPr>
                <a:xfrm>
                  <a:off x="3043873" y="4780050"/>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a:latin typeface="Cambria Math" panose="02040503050406030204" pitchFamily="18" charset="0"/>
                              </a:rPr>
                              <m:t>𝐰</m:t>
                            </m:r>
                          </m:e>
                          <m:sub>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𝑖</m:t>
                                </m:r>
                              </m:sub>
                            </m:sSub>
                          </m:sub>
                          <m:sup>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sup>
                        </m:sSubSup>
                      </m:oMath>
                    </m:oMathPara>
                  </a14:m>
                  <a:endParaRPr lang="en-US" dirty="0"/>
                </a:p>
              </p:txBody>
            </p:sp>
          </mc:Choice>
          <mc:Fallback xmlns="">
            <p:sp>
              <p:nvSpPr>
                <p:cNvPr id="107" name="Oval 106"/>
                <p:cNvSpPr>
                  <a:spLocks noRot="1" noChangeAspect="1" noMove="1" noResize="1" noEditPoints="1" noAdjustHandles="1" noChangeArrowheads="1" noChangeShapeType="1" noTextEdit="1"/>
                </p:cNvSpPr>
                <p:nvPr/>
              </p:nvSpPr>
              <p:spPr>
                <a:xfrm>
                  <a:off x="3043873" y="4780050"/>
                  <a:ext cx="685800" cy="625371"/>
                </a:xfrm>
                <a:prstGeom prst="ellipse">
                  <a:avLst/>
                </a:prstGeom>
                <a:blipFill>
                  <a:blip r:embed="rId16"/>
                  <a:stretch>
                    <a:fillRect/>
                  </a:stretch>
                </a:blipFill>
                <a:ln>
                  <a:headEnd type="none" w="med" len="med"/>
                  <a:tailEnd type="arrow" w="med" len="med"/>
                </a:ln>
              </p:spPr>
              <p:txBody>
                <a:bodyPr/>
                <a:lstStyle/>
                <a:p>
                  <a:r>
                    <a:rPr lang="en-US">
                      <a:noFill/>
                    </a:rPr>
                    <a:t> </a:t>
                  </a:r>
                </a:p>
              </p:txBody>
            </p:sp>
          </mc:Fallback>
        </mc:AlternateContent>
        <p:grpSp>
          <p:nvGrpSpPr>
            <p:cNvPr id="108" name="Group 107"/>
            <p:cNvGrpSpPr/>
            <p:nvPr/>
          </p:nvGrpSpPr>
          <p:grpSpPr>
            <a:xfrm>
              <a:off x="2743201" y="4662053"/>
              <a:ext cx="1591017" cy="999891"/>
              <a:chOff x="7118543" y="4564699"/>
              <a:chExt cx="1499755" cy="1719280"/>
            </a:xfrm>
          </p:grpSpPr>
          <p:sp>
            <p:nvSpPr>
              <p:cNvPr id="109" name="Rounded Rectangle 31"/>
              <p:cNvSpPr/>
              <p:nvPr/>
            </p:nvSpPr>
            <p:spPr>
              <a:xfrm>
                <a:off x="7118543" y="4564699"/>
                <a:ext cx="1499755" cy="1600200"/>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0" name="TextBox 109"/>
                  <p:cNvSpPr txBox="1"/>
                  <p:nvPr/>
                </p:nvSpPr>
                <p:spPr>
                  <a:xfrm>
                    <a:off x="7953689" y="5807688"/>
                    <a:ext cx="609600" cy="4762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𝑈𝑠𝑒𝑟𝑠</m:t>
                          </m:r>
                        </m:oMath>
                      </m:oMathPara>
                    </a14:m>
                    <a:endParaRPr lang="en-US" sz="12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7953689" y="5807688"/>
                    <a:ext cx="609600" cy="476291"/>
                  </a:xfrm>
                  <a:prstGeom prst="rect">
                    <a:avLst/>
                  </a:prstGeom>
                  <a:blipFill>
                    <a:blip r:embed="rId17"/>
                    <a:stretch>
                      <a:fillRect/>
                    </a:stretch>
                  </a:blipFill>
                </p:spPr>
                <p:txBody>
                  <a:bodyPr/>
                  <a:lstStyle/>
                  <a:p>
                    <a:r>
                      <a:rPr lang="en-US">
                        <a:noFill/>
                      </a:rPr>
                      <a:t> </a:t>
                    </a:r>
                  </a:p>
                </p:txBody>
              </p:sp>
            </mc:Fallback>
          </mc:AlternateContent>
        </p:grpSp>
        <p:cxnSp>
          <p:nvCxnSpPr>
            <p:cNvPr id="111" name="Straight Arrow Connector 110"/>
            <p:cNvCxnSpPr>
              <a:cxnSpLocks/>
              <a:stCxn id="107" idx="4"/>
              <a:endCxn id="6" idx="1"/>
            </p:cNvCxnSpPr>
            <p:nvPr/>
          </p:nvCxnSpPr>
          <p:spPr>
            <a:xfrm>
              <a:off x="3386773" y="5405421"/>
              <a:ext cx="1380048" cy="580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2" name="Group 141"/>
          <p:cNvGrpSpPr/>
          <p:nvPr/>
        </p:nvGrpSpPr>
        <p:grpSpPr>
          <a:xfrm>
            <a:off x="3057728" y="1833651"/>
            <a:ext cx="1779500" cy="3037361"/>
            <a:chOff x="3057728" y="1833651"/>
            <a:chExt cx="1779500" cy="3037361"/>
          </a:xfrm>
        </p:grpSpPr>
        <p:grpSp>
          <p:nvGrpSpPr>
            <p:cNvPr id="125" name="Group 124"/>
            <p:cNvGrpSpPr/>
            <p:nvPr/>
          </p:nvGrpSpPr>
          <p:grpSpPr>
            <a:xfrm>
              <a:off x="3057728" y="1833651"/>
              <a:ext cx="710957" cy="2643952"/>
              <a:chOff x="1861259" y="1657381"/>
              <a:chExt cx="710957" cy="2643952"/>
            </a:xfrm>
          </p:grpSpPr>
          <mc:AlternateContent xmlns:mc="http://schemas.openxmlformats.org/markup-compatibility/2006" xmlns:a14="http://schemas.microsoft.com/office/drawing/2010/main">
            <mc:Choice Requires="a14">
              <p:sp>
                <p:nvSpPr>
                  <p:cNvPr id="116" name="Oval 115"/>
                  <p:cNvSpPr/>
                  <p:nvPr/>
                </p:nvSpPr>
                <p:spPr>
                  <a:xfrm>
                    <a:off x="1861259" y="3675962"/>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𝑢</m:t>
                              </m:r>
                            </m:sub>
                          </m:sSub>
                        </m:oMath>
                      </m:oMathPara>
                    </a14:m>
                    <a:endParaRPr lang="en-US" dirty="0"/>
                  </a:p>
                </p:txBody>
              </p:sp>
            </mc:Choice>
            <mc:Fallback xmlns="">
              <p:sp>
                <p:nvSpPr>
                  <p:cNvPr id="116" name="Oval 115"/>
                  <p:cNvSpPr>
                    <a:spLocks noRot="1" noChangeAspect="1" noMove="1" noResize="1" noEditPoints="1" noAdjustHandles="1" noChangeArrowheads="1" noChangeShapeType="1" noTextEdit="1"/>
                  </p:cNvSpPr>
                  <p:nvPr/>
                </p:nvSpPr>
                <p:spPr>
                  <a:xfrm>
                    <a:off x="1861259" y="3675962"/>
                    <a:ext cx="685800" cy="625371"/>
                  </a:xfrm>
                  <a:prstGeom prst="ellipse">
                    <a:avLst/>
                  </a:prstGeom>
                  <a:blipFill>
                    <a:blip r:embed="rId18"/>
                    <a:stretch>
                      <a:fillRect/>
                    </a:stretch>
                  </a:blipFill>
                  <a:ln>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Oval 116"/>
                  <p:cNvSpPr/>
                  <p:nvPr/>
                </p:nvSpPr>
                <p:spPr>
                  <a:xfrm>
                    <a:off x="1861259" y="3164281"/>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𝑎</m:t>
                              </m:r>
                            </m:sub>
                          </m:sSub>
                        </m:oMath>
                      </m:oMathPara>
                    </a14:m>
                    <a:endParaRPr lang="en-US" dirty="0"/>
                  </a:p>
                </p:txBody>
              </p:sp>
            </mc:Choice>
            <mc:Fallback xmlns="">
              <p:sp>
                <p:nvSpPr>
                  <p:cNvPr id="117" name="Oval 116"/>
                  <p:cNvSpPr>
                    <a:spLocks noRot="1" noChangeAspect="1" noMove="1" noResize="1" noEditPoints="1" noAdjustHandles="1" noChangeArrowheads="1" noChangeShapeType="1" noTextEdit="1"/>
                  </p:cNvSpPr>
                  <p:nvPr/>
                </p:nvSpPr>
                <p:spPr>
                  <a:xfrm>
                    <a:off x="1861259" y="3164281"/>
                    <a:ext cx="685800" cy="625371"/>
                  </a:xfrm>
                  <a:prstGeom prst="ellipse">
                    <a:avLst/>
                  </a:prstGeom>
                  <a:blipFill>
                    <a:blip r:embed="rId19"/>
                    <a:stretch>
                      <a:fillRect/>
                    </a:stretch>
                  </a:blipFill>
                  <a:ln>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Oval 117"/>
                  <p:cNvSpPr/>
                  <p:nvPr/>
                </p:nvSpPr>
                <p:spPr>
                  <a:xfrm>
                    <a:off x="1886416" y="2662407"/>
                    <a:ext cx="660643"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𝑠</m:t>
                              </m:r>
                            </m:sub>
                          </m:sSub>
                        </m:oMath>
                      </m:oMathPara>
                    </a14:m>
                    <a:endParaRPr lang="en-US" dirty="0"/>
                  </a:p>
                </p:txBody>
              </p:sp>
            </mc:Choice>
            <mc:Fallback xmlns="">
              <p:sp>
                <p:nvSpPr>
                  <p:cNvPr id="118" name="Oval 117"/>
                  <p:cNvSpPr>
                    <a:spLocks noRot="1" noChangeAspect="1" noMove="1" noResize="1" noEditPoints="1" noAdjustHandles="1" noChangeArrowheads="1" noChangeShapeType="1" noTextEdit="1"/>
                  </p:cNvSpPr>
                  <p:nvPr/>
                </p:nvSpPr>
                <p:spPr>
                  <a:xfrm>
                    <a:off x="1886416" y="2662407"/>
                    <a:ext cx="660643" cy="625371"/>
                  </a:xfrm>
                  <a:prstGeom prst="ellipse">
                    <a:avLst/>
                  </a:prstGeom>
                  <a:blipFill>
                    <a:blip r:embed="rId20"/>
                    <a:stretch>
                      <a:fillRect/>
                    </a:stretch>
                  </a:blipFill>
                  <a:ln>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Oval 118"/>
                  <p:cNvSpPr/>
                  <p:nvPr/>
                </p:nvSpPr>
                <p:spPr>
                  <a:xfrm>
                    <a:off x="1861259" y="2166528"/>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𝑔</m:t>
                              </m:r>
                            </m:sub>
                          </m:sSub>
                        </m:oMath>
                      </m:oMathPara>
                    </a14:m>
                    <a:endParaRPr lang="en-US" dirty="0"/>
                  </a:p>
                </p:txBody>
              </p:sp>
            </mc:Choice>
            <mc:Fallback xmlns="">
              <p:sp>
                <p:nvSpPr>
                  <p:cNvPr id="119" name="Oval 118"/>
                  <p:cNvSpPr>
                    <a:spLocks noRot="1" noChangeAspect="1" noMove="1" noResize="1" noEditPoints="1" noAdjustHandles="1" noChangeArrowheads="1" noChangeShapeType="1" noTextEdit="1"/>
                  </p:cNvSpPr>
                  <p:nvPr/>
                </p:nvSpPr>
                <p:spPr>
                  <a:xfrm>
                    <a:off x="1861259" y="2166528"/>
                    <a:ext cx="685800" cy="625371"/>
                  </a:xfrm>
                  <a:prstGeom prst="ellipse">
                    <a:avLst/>
                  </a:prstGeom>
                  <a:blipFill>
                    <a:blip r:embed="rId21"/>
                    <a:stretch>
                      <a:fillRect/>
                    </a:stretch>
                  </a:blipFill>
                  <a:ln>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Oval 119"/>
                  <p:cNvSpPr/>
                  <p:nvPr/>
                </p:nvSpPr>
                <p:spPr>
                  <a:xfrm>
                    <a:off x="1886416" y="1657381"/>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𝑤</m:t>
                              </m:r>
                            </m:sub>
                          </m:sSub>
                        </m:oMath>
                      </m:oMathPara>
                    </a14:m>
                    <a:endParaRPr lang="en-US" dirty="0"/>
                  </a:p>
                </p:txBody>
              </p:sp>
            </mc:Choice>
            <mc:Fallback xmlns="">
              <p:sp>
                <p:nvSpPr>
                  <p:cNvPr id="120" name="Oval 119"/>
                  <p:cNvSpPr>
                    <a:spLocks noRot="1" noChangeAspect="1" noMove="1" noResize="1" noEditPoints="1" noAdjustHandles="1" noChangeArrowheads="1" noChangeShapeType="1" noTextEdit="1"/>
                  </p:cNvSpPr>
                  <p:nvPr/>
                </p:nvSpPr>
                <p:spPr>
                  <a:xfrm>
                    <a:off x="1886416" y="1657381"/>
                    <a:ext cx="685800" cy="625371"/>
                  </a:xfrm>
                  <a:prstGeom prst="ellipse">
                    <a:avLst/>
                  </a:prstGeom>
                  <a:blipFill>
                    <a:blip r:embed="rId22"/>
                    <a:stretch>
                      <a:fillRect/>
                    </a:stretch>
                  </a:blipFill>
                  <a:ln>
                    <a:headEnd type="none" w="med" len="med"/>
                    <a:tailEnd type="arrow" w="med" len="med"/>
                  </a:ln>
                </p:spPr>
                <p:txBody>
                  <a:bodyPr/>
                  <a:lstStyle/>
                  <a:p>
                    <a:r>
                      <a:rPr lang="en-US">
                        <a:noFill/>
                      </a:rPr>
                      <a:t> </a:t>
                    </a:r>
                  </a:p>
                </p:txBody>
              </p:sp>
            </mc:Fallback>
          </mc:AlternateContent>
        </p:grpSp>
        <p:cxnSp>
          <p:nvCxnSpPr>
            <p:cNvPr id="126" name="Straight Arrow Connector 125"/>
            <p:cNvCxnSpPr>
              <a:cxnSpLocks/>
              <a:stCxn id="120" idx="6"/>
              <a:endCxn id="102" idx="2"/>
            </p:cNvCxnSpPr>
            <p:nvPr/>
          </p:nvCxnSpPr>
          <p:spPr>
            <a:xfrm flipV="1">
              <a:off x="3768685" y="2077251"/>
              <a:ext cx="975037" cy="6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cxnSpLocks/>
              <a:stCxn id="119" idx="6"/>
              <a:endCxn id="93" idx="2"/>
            </p:cNvCxnSpPr>
            <p:nvPr/>
          </p:nvCxnSpPr>
          <p:spPr>
            <a:xfrm>
              <a:off x="3743528" y="2655484"/>
              <a:ext cx="993267" cy="310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cxnSpLocks/>
              <a:stCxn id="118" idx="6"/>
              <a:endCxn id="75" idx="2"/>
            </p:cNvCxnSpPr>
            <p:nvPr/>
          </p:nvCxnSpPr>
          <p:spPr>
            <a:xfrm>
              <a:off x="3743528" y="3151363"/>
              <a:ext cx="985259" cy="909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cxnSpLocks/>
              <a:stCxn id="117" idx="6"/>
              <a:endCxn id="66" idx="1"/>
            </p:cNvCxnSpPr>
            <p:nvPr/>
          </p:nvCxnSpPr>
          <p:spPr>
            <a:xfrm>
              <a:off x="3743528" y="3653237"/>
              <a:ext cx="1093700" cy="12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cxnSpLocks/>
              <a:stCxn id="116" idx="4"/>
              <a:endCxn id="107" idx="0"/>
            </p:cNvCxnSpPr>
            <p:nvPr/>
          </p:nvCxnSpPr>
          <p:spPr>
            <a:xfrm flipH="1">
              <a:off x="3386773" y="4477603"/>
              <a:ext cx="13855" cy="302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p:nvGrpSpPr>
        <p:grpSpPr>
          <a:xfrm>
            <a:off x="1205540" y="2146337"/>
            <a:ext cx="1877345" cy="2018581"/>
            <a:chOff x="1205540" y="2146337"/>
            <a:chExt cx="1877345" cy="2018581"/>
          </a:xfrm>
        </p:grpSpPr>
        <p:grpSp>
          <p:nvGrpSpPr>
            <p:cNvPr id="145" name="Group 144"/>
            <p:cNvGrpSpPr/>
            <p:nvPr/>
          </p:nvGrpSpPr>
          <p:grpSpPr>
            <a:xfrm>
              <a:off x="1205540" y="2653714"/>
              <a:ext cx="430759" cy="419179"/>
              <a:chOff x="281116" y="4602587"/>
              <a:chExt cx="430759" cy="419179"/>
            </a:xfrm>
          </p:grpSpPr>
          <mc:AlternateContent xmlns:mc="http://schemas.openxmlformats.org/markup-compatibility/2006" xmlns:a14="http://schemas.microsoft.com/office/drawing/2010/main">
            <mc:Choice Requires="a14">
              <p:sp>
                <p:nvSpPr>
                  <p:cNvPr id="143" name="TextBox 142"/>
                  <p:cNvSpPr txBox="1"/>
                  <p:nvPr/>
                </p:nvSpPr>
                <p:spPr>
                  <a:xfrm>
                    <a:off x="281116" y="4602587"/>
                    <a:ext cx="4307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143" name="TextBox 142"/>
                  <p:cNvSpPr txBox="1">
                    <a:spLocks noRot="1" noChangeAspect="1" noMove="1" noResize="1" noEditPoints="1" noAdjustHandles="1" noChangeArrowheads="1" noChangeShapeType="1" noTextEdit="1"/>
                  </p:cNvSpPr>
                  <p:nvPr/>
                </p:nvSpPr>
                <p:spPr>
                  <a:xfrm>
                    <a:off x="281116" y="4602587"/>
                    <a:ext cx="430759" cy="276999"/>
                  </a:xfrm>
                  <a:prstGeom prst="rect">
                    <a:avLst/>
                  </a:prstGeom>
                  <a:blipFill>
                    <a:blip r:embed="rId23"/>
                    <a:stretch>
                      <a:fillRect l="-7143" t="-2174" r="-18571" b="-32609"/>
                    </a:stretch>
                  </a:blipFill>
                </p:spPr>
                <p:txBody>
                  <a:bodyPr/>
                  <a:lstStyle/>
                  <a:p>
                    <a:r>
                      <a:rPr lang="en-US">
                        <a:noFill/>
                      </a:rPr>
                      <a:t> </a:t>
                    </a:r>
                  </a:p>
                </p:txBody>
              </p:sp>
            </mc:Fallback>
          </mc:AlternateContent>
          <p:sp>
            <p:nvSpPr>
              <p:cNvPr id="144" name="Oval 143"/>
              <p:cNvSpPr/>
              <p:nvPr/>
            </p:nvSpPr>
            <p:spPr>
              <a:xfrm>
                <a:off x="413859" y="4894044"/>
                <a:ext cx="139970" cy="127722"/>
              </a:xfrm>
              <a:prstGeom prst="ellipse">
                <a:avLst/>
              </a:prstGeom>
              <a:ln>
                <a:headEnd type="none" w="med" len="med"/>
                <a:tailEnd type="arrow"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46" name="Straight Arrow Connector 145"/>
            <p:cNvCxnSpPr>
              <a:cxnSpLocks/>
              <a:stCxn id="144" idx="6"/>
              <a:endCxn id="120" idx="2"/>
            </p:cNvCxnSpPr>
            <p:nvPr/>
          </p:nvCxnSpPr>
          <p:spPr>
            <a:xfrm flipV="1">
              <a:off x="1478253" y="2146337"/>
              <a:ext cx="1604632" cy="862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cxnSpLocks/>
              <a:stCxn id="144" idx="6"/>
              <a:endCxn id="119" idx="2"/>
            </p:cNvCxnSpPr>
            <p:nvPr/>
          </p:nvCxnSpPr>
          <p:spPr>
            <a:xfrm flipV="1">
              <a:off x="1478253" y="2655484"/>
              <a:ext cx="1579475" cy="353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cxnSpLocks/>
              <a:stCxn id="144" idx="6"/>
              <a:endCxn id="118" idx="2"/>
            </p:cNvCxnSpPr>
            <p:nvPr/>
          </p:nvCxnSpPr>
          <p:spPr>
            <a:xfrm>
              <a:off x="1478253" y="3009032"/>
              <a:ext cx="1604632" cy="142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cxnSpLocks/>
              <a:stCxn id="144" idx="6"/>
              <a:endCxn id="117" idx="2"/>
            </p:cNvCxnSpPr>
            <p:nvPr/>
          </p:nvCxnSpPr>
          <p:spPr>
            <a:xfrm>
              <a:off x="1478253" y="3009032"/>
              <a:ext cx="1579475" cy="644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cxnSpLocks/>
              <a:stCxn id="144" idx="6"/>
              <a:endCxn id="116" idx="2"/>
            </p:cNvCxnSpPr>
            <p:nvPr/>
          </p:nvCxnSpPr>
          <p:spPr>
            <a:xfrm>
              <a:off x="1478253" y="3009032"/>
              <a:ext cx="1579475" cy="1155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1404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91"/>
                                        </p:tgtEl>
                                        <p:attrNameLst>
                                          <p:attrName>style.visibility</p:attrName>
                                        </p:attrNameLst>
                                      </p:cBhvr>
                                      <p:to>
                                        <p:strVal val="visible"/>
                                      </p:to>
                                    </p:set>
                                    <p:anim calcmode="lin" valueType="num">
                                      <p:cBhvr additive="base">
                                        <p:cTn id="13" dur="500" fill="hold"/>
                                        <p:tgtEl>
                                          <p:spTgt spid="91"/>
                                        </p:tgtEl>
                                        <p:attrNameLst>
                                          <p:attrName>ppt_x</p:attrName>
                                        </p:attrNameLst>
                                      </p:cBhvr>
                                      <p:tavLst>
                                        <p:tav tm="0">
                                          <p:val>
                                            <p:strVal val="#ppt_x"/>
                                          </p:val>
                                        </p:tav>
                                        <p:tav tm="100000">
                                          <p:val>
                                            <p:strVal val="#ppt_x"/>
                                          </p:val>
                                        </p:tav>
                                      </p:tavLst>
                                    </p:anim>
                                    <p:anim calcmode="lin" valueType="num">
                                      <p:cBhvr additive="base">
                                        <p:cTn id="14" dur="500" fill="hold"/>
                                        <p:tgtEl>
                                          <p:spTgt spid="91"/>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14"/>
                                        </p:tgtEl>
                                        <p:attrNameLst>
                                          <p:attrName>style.visibility</p:attrName>
                                        </p:attrNameLst>
                                      </p:cBhvr>
                                      <p:to>
                                        <p:strVal val="visible"/>
                                      </p:to>
                                    </p:set>
                                    <p:anim calcmode="lin" valueType="num">
                                      <p:cBhvr additive="base">
                                        <p:cTn id="19" dur="500" fill="hold"/>
                                        <p:tgtEl>
                                          <p:spTgt spid="114"/>
                                        </p:tgtEl>
                                        <p:attrNameLst>
                                          <p:attrName>ppt_x</p:attrName>
                                        </p:attrNameLst>
                                      </p:cBhvr>
                                      <p:tavLst>
                                        <p:tav tm="0">
                                          <p:val>
                                            <p:strVal val="#ppt_x"/>
                                          </p:val>
                                        </p:tav>
                                        <p:tav tm="100000">
                                          <p:val>
                                            <p:strVal val="#ppt_x"/>
                                          </p:val>
                                        </p:tav>
                                      </p:tavLst>
                                    </p:anim>
                                    <p:anim calcmode="lin" valueType="num">
                                      <p:cBhvr additive="base">
                                        <p:cTn id="20" dur="500" fill="hold"/>
                                        <p:tgtEl>
                                          <p:spTgt spid="11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92"/>
                                        </p:tgtEl>
                                        <p:attrNameLst>
                                          <p:attrName>style.visibility</p:attrName>
                                        </p:attrNameLst>
                                      </p:cBhvr>
                                      <p:to>
                                        <p:strVal val="visible"/>
                                      </p:to>
                                    </p:set>
                                    <p:anim calcmode="lin" valueType="num">
                                      <p:cBhvr additive="base">
                                        <p:cTn id="25" dur="500" fill="hold"/>
                                        <p:tgtEl>
                                          <p:spTgt spid="92"/>
                                        </p:tgtEl>
                                        <p:attrNameLst>
                                          <p:attrName>ppt_x</p:attrName>
                                        </p:attrNameLst>
                                      </p:cBhvr>
                                      <p:tavLst>
                                        <p:tav tm="0">
                                          <p:val>
                                            <p:strVal val="#ppt_x"/>
                                          </p:val>
                                        </p:tav>
                                        <p:tav tm="100000">
                                          <p:val>
                                            <p:strVal val="#ppt_x"/>
                                          </p:val>
                                        </p:tav>
                                      </p:tavLst>
                                    </p:anim>
                                    <p:anim calcmode="lin" valueType="num">
                                      <p:cBhvr additive="base">
                                        <p:cTn id="26" dur="500" fill="hold"/>
                                        <p:tgtEl>
                                          <p:spTgt spid="92"/>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101"/>
                                        </p:tgtEl>
                                        <p:attrNameLst>
                                          <p:attrName>style.visibility</p:attrName>
                                        </p:attrNameLst>
                                      </p:cBhvr>
                                      <p:to>
                                        <p:strVal val="visible"/>
                                      </p:to>
                                    </p:set>
                                    <p:anim calcmode="lin" valueType="num">
                                      <p:cBhvr additive="base">
                                        <p:cTn id="31" dur="500" fill="hold"/>
                                        <p:tgtEl>
                                          <p:spTgt spid="101"/>
                                        </p:tgtEl>
                                        <p:attrNameLst>
                                          <p:attrName>ppt_x</p:attrName>
                                        </p:attrNameLst>
                                      </p:cBhvr>
                                      <p:tavLst>
                                        <p:tav tm="0">
                                          <p:val>
                                            <p:strVal val="#ppt_x"/>
                                          </p:val>
                                        </p:tav>
                                        <p:tav tm="100000">
                                          <p:val>
                                            <p:strVal val="#ppt_x"/>
                                          </p:val>
                                        </p:tav>
                                      </p:tavLst>
                                    </p:anim>
                                    <p:anim calcmode="lin" valueType="num">
                                      <p:cBhvr additive="base">
                                        <p:cTn id="32" dur="500" fill="hold"/>
                                        <p:tgtEl>
                                          <p:spTgt spid="101"/>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106"/>
                                        </p:tgtEl>
                                        <p:attrNameLst>
                                          <p:attrName>style.visibility</p:attrName>
                                        </p:attrNameLst>
                                      </p:cBhvr>
                                      <p:to>
                                        <p:strVal val="visible"/>
                                      </p:to>
                                    </p:set>
                                    <p:anim calcmode="lin" valueType="num">
                                      <p:cBhvr additive="base">
                                        <p:cTn id="37" dur="500" fill="hold"/>
                                        <p:tgtEl>
                                          <p:spTgt spid="106"/>
                                        </p:tgtEl>
                                        <p:attrNameLst>
                                          <p:attrName>ppt_x</p:attrName>
                                        </p:attrNameLst>
                                      </p:cBhvr>
                                      <p:tavLst>
                                        <p:tav tm="0">
                                          <p:val>
                                            <p:strVal val="#ppt_x"/>
                                          </p:val>
                                        </p:tav>
                                        <p:tav tm="100000">
                                          <p:val>
                                            <p:strVal val="#ppt_x"/>
                                          </p:val>
                                        </p:tav>
                                      </p:tavLst>
                                    </p:anim>
                                    <p:anim calcmode="lin" valueType="num">
                                      <p:cBhvr additive="base">
                                        <p:cTn id="38" dur="500" fill="hold"/>
                                        <p:tgtEl>
                                          <p:spTgt spid="106"/>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42"/>
                                        </p:tgtEl>
                                        <p:attrNameLst>
                                          <p:attrName>style.visibility</p:attrName>
                                        </p:attrNameLst>
                                      </p:cBhvr>
                                      <p:to>
                                        <p:strVal val="visible"/>
                                      </p:to>
                                    </p:set>
                                    <p:anim calcmode="lin" valueType="num">
                                      <p:cBhvr additive="base">
                                        <p:cTn id="43" dur="500" fill="hold"/>
                                        <p:tgtEl>
                                          <p:spTgt spid="142"/>
                                        </p:tgtEl>
                                        <p:attrNameLst>
                                          <p:attrName>ppt_x</p:attrName>
                                        </p:attrNameLst>
                                      </p:cBhvr>
                                      <p:tavLst>
                                        <p:tav tm="0">
                                          <p:val>
                                            <p:strVal val="0-#ppt_w/2"/>
                                          </p:val>
                                        </p:tav>
                                        <p:tav tm="100000">
                                          <p:val>
                                            <p:strVal val="#ppt_x"/>
                                          </p:val>
                                        </p:tav>
                                      </p:tavLst>
                                    </p:anim>
                                    <p:anim calcmode="lin" valueType="num">
                                      <p:cBhvr additive="base">
                                        <p:cTn id="44" dur="500" fill="hold"/>
                                        <p:tgtEl>
                                          <p:spTgt spid="14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161"/>
                                        </p:tgtEl>
                                        <p:attrNameLst>
                                          <p:attrName>style.visibility</p:attrName>
                                        </p:attrNameLst>
                                      </p:cBhvr>
                                      <p:to>
                                        <p:strVal val="visible"/>
                                      </p:to>
                                    </p:set>
                                    <p:anim calcmode="lin" valueType="num">
                                      <p:cBhvr additive="base">
                                        <p:cTn id="49" dur="500" fill="hold"/>
                                        <p:tgtEl>
                                          <p:spTgt spid="161"/>
                                        </p:tgtEl>
                                        <p:attrNameLst>
                                          <p:attrName>ppt_x</p:attrName>
                                        </p:attrNameLst>
                                      </p:cBhvr>
                                      <p:tavLst>
                                        <p:tav tm="0">
                                          <p:val>
                                            <p:strVal val="0-#ppt_w/2"/>
                                          </p:val>
                                        </p:tav>
                                        <p:tav tm="100000">
                                          <p:val>
                                            <p:strVal val="#ppt_x"/>
                                          </p:val>
                                        </p:tav>
                                      </p:tavLst>
                                    </p:anim>
                                    <p:anim calcmode="lin" valueType="num">
                                      <p:cBhvr additive="base">
                                        <p:cTn id="50" dur="500" fill="hold"/>
                                        <p:tgtEl>
                                          <p:spTgt spid="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Joint Probability</a:t>
            </a:r>
          </a:p>
        </p:txBody>
      </p:sp>
      <p:sp>
        <p:nvSpPr>
          <p:cNvPr id="4" name="Slide Number Placeholder 3"/>
          <p:cNvSpPr>
            <a:spLocks noGrp="1"/>
          </p:cNvSpPr>
          <p:nvPr>
            <p:ph type="sldNum" sz="quarter" idx="12"/>
          </p:nvPr>
        </p:nvSpPr>
        <p:spPr/>
        <p:txBody>
          <a:bodyPr/>
          <a:lstStyle/>
          <a:p>
            <a:fld id="{0470F963-9A19-4DEA-8F72-2C3EA7111424}" type="slidenum">
              <a:rPr lang="en-US" smtClean="0"/>
              <a:pPr/>
              <a:t>28</a:t>
            </a:fld>
            <a:endParaRPr lang="en-US"/>
          </a:p>
        </p:txBody>
      </p:sp>
      <p:grpSp>
        <p:nvGrpSpPr>
          <p:cNvPr id="13" name="Group 12"/>
          <p:cNvGrpSpPr/>
          <p:nvPr/>
        </p:nvGrpSpPr>
        <p:grpSpPr>
          <a:xfrm>
            <a:off x="381000" y="2465493"/>
            <a:ext cx="8382000" cy="3478107"/>
            <a:chOff x="381000" y="2465493"/>
            <a:chExt cx="8382000" cy="3478107"/>
          </a:xfrm>
        </p:grpSpPr>
        <p:pic>
          <p:nvPicPr>
            <p:cNvPr id="6" name="Picture 5"/>
            <p:cNvPicPr>
              <a:picLocks noChangeAspect="1"/>
            </p:cNvPicPr>
            <p:nvPr/>
          </p:nvPicPr>
          <p:blipFill>
            <a:blip r:embed="rId2"/>
            <a:stretch>
              <a:fillRect/>
            </a:stretch>
          </p:blipFill>
          <p:spPr>
            <a:xfrm>
              <a:off x="706582" y="2526990"/>
              <a:ext cx="7543800" cy="3236079"/>
            </a:xfrm>
            <a:prstGeom prst="rect">
              <a:avLst/>
            </a:prstGeom>
          </p:spPr>
        </p:pic>
        <p:sp>
          <p:nvSpPr>
            <p:cNvPr id="12" name="Rectangle: Rounded Corners 11"/>
            <p:cNvSpPr/>
            <p:nvPr/>
          </p:nvSpPr>
          <p:spPr>
            <a:xfrm>
              <a:off x="381000" y="2465493"/>
              <a:ext cx="8382000" cy="3478107"/>
            </a:xfrm>
            <a:prstGeom prst="roundRect">
              <a:avLst/>
            </a:prstGeom>
            <a:solidFill>
              <a:schemeClr val="tx2">
                <a:lumMod val="40000"/>
                <a:lumOff val="60000"/>
                <a:alpha val="21000"/>
              </a:schemeClr>
            </a:solidFill>
            <a:ln w="3175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 name="Group 13"/>
          <p:cNvGrpSpPr/>
          <p:nvPr/>
        </p:nvGrpSpPr>
        <p:grpSpPr>
          <a:xfrm>
            <a:off x="381000" y="1382226"/>
            <a:ext cx="8382000" cy="979973"/>
            <a:chOff x="381000" y="1382226"/>
            <a:chExt cx="8382000" cy="979973"/>
          </a:xfrm>
        </p:grpSpPr>
        <p:grpSp>
          <p:nvGrpSpPr>
            <p:cNvPr id="8" name="Group 7"/>
            <p:cNvGrpSpPr/>
            <p:nvPr/>
          </p:nvGrpSpPr>
          <p:grpSpPr>
            <a:xfrm>
              <a:off x="685800" y="1596972"/>
              <a:ext cx="7162801" cy="536628"/>
              <a:chOff x="381000" y="1122006"/>
              <a:chExt cx="7162801" cy="536628"/>
            </a:xfrm>
          </p:grpSpPr>
          <p:pic>
            <p:nvPicPr>
              <p:cNvPr id="5" name="Picture 4"/>
              <p:cNvPicPr>
                <a:picLocks noChangeAspect="1"/>
              </p:cNvPicPr>
              <p:nvPr/>
            </p:nvPicPr>
            <p:blipFill rotWithShape="1">
              <a:blip r:embed="rId3"/>
              <a:srcRect b="47935"/>
              <a:stretch/>
            </p:blipFill>
            <p:spPr>
              <a:xfrm>
                <a:off x="381000" y="1122006"/>
                <a:ext cx="5569449" cy="526685"/>
              </a:xfrm>
              <a:prstGeom prst="rect">
                <a:avLst/>
              </a:prstGeom>
            </p:spPr>
          </p:pic>
          <p:pic>
            <p:nvPicPr>
              <p:cNvPr id="7" name="Picture 6"/>
              <p:cNvPicPr>
                <a:picLocks noChangeAspect="1"/>
              </p:cNvPicPr>
              <p:nvPr/>
            </p:nvPicPr>
            <p:blipFill rotWithShape="1">
              <a:blip r:embed="rId3"/>
              <a:srcRect l="15050" t="48110" r="52114"/>
              <a:stretch/>
            </p:blipFill>
            <p:spPr>
              <a:xfrm>
                <a:off x="5715000" y="1133712"/>
                <a:ext cx="1828801" cy="524922"/>
              </a:xfrm>
              <a:prstGeom prst="rect">
                <a:avLst/>
              </a:prstGeom>
            </p:spPr>
          </p:pic>
        </p:grpSp>
        <p:sp>
          <p:nvSpPr>
            <p:cNvPr id="11" name="Rectangle: Rounded Corners 10"/>
            <p:cNvSpPr/>
            <p:nvPr/>
          </p:nvSpPr>
          <p:spPr>
            <a:xfrm>
              <a:off x="381000" y="1382226"/>
              <a:ext cx="8382000" cy="979973"/>
            </a:xfrm>
            <a:prstGeom prst="roundRect">
              <a:avLst/>
            </a:prstGeom>
            <a:solidFill>
              <a:schemeClr val="tx2">
                <a:lumMod val="40000"/>
                <a:lumOff val="60000"/>
                <a:alpha val="21000"/>
              </a:schemeClr>
            </a:solidFill>
            <a:ln w="3175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412613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Approaches</a:t>
            </a:r>
          </a:p>
        </p:txBody>
      </p:sp>
      <p:sp>
        <p:nvSpPr>
          <p:cNvPr id="4" name="Slide Number Placeholder 3"/>
          <p:cNvSpPr>
            <a:spLocks noGrp="1"/>
          </p:cNvSpPr>
          <p:nvPr>
            <p:ph type="sldNum" sz="quarter" idx="12"/>
          </p:nvPr>
        </p:nvSpPr>
        <p:spPr/>
        <p:txBody>
          <a:bodyPr/>
          <a:lstStyle/>
          <a:p>
            <a:fld id="{0470F963-9A19-4DEA-8F72-2C3EA7111424}" type="slidenum">
              <a:rPr lang="en-US" smtClean="0"/>
              <a:pPr/>
              <a:t>29</a:t>
            </a:fld>
            <a:endParaRPr lang="en-US"/>
          </a:p>
        </p:txBody>
      </p:sp>
      <p:grpSp>
        <p:nvGrpSpPr>
          <p:cNvPr id="5" name="Group 4"/>
          <p:cNvGrpSpPr/>
          <p:nvPr/>
        </p:nvGrpSpPr>
        <p:grpSpPr>
          <a:xfrm>
            <a:off x="838200" y="1962138"/>
            <a:ext cx="3104376" cy="1588532"/>
            <a:chOff x="838200" y="1047750"/>
            <a:chExt cx="3104376" cy="1588532"/>
          </a:xfrm>
        </p:grpSpPr>
        <p:cxnSp>
          <p:nvCxnSpPr>
            <p:cNvPr id="6" name="Straight Connector 5"/>
            <p:cNvCxnSpPr/>
            <p:nvPr/>
          </p:nvCxnSpPr>
          <p:spPr>
            <a:xfrm>
              <a:off x="1143000" y="2038350"/>
              <a:ext cx="2590800" cy="0"/>
            </a:xfrm>
            <a:prstGeom prst="line">
              <a:avLst/>
            </a:prstGeom>
            <a:noFill/>
            <a:ln w="9525" cap="flat" cmpd="sng" algn="ctr">
              <a:solidFill>
                <a:srgbClr val="74BA43"/>
              </a:solidFill>
              <a:prstDash val="solid"/>
              <a:headEnd type="arrow"/>
              <a:tailEnd type="arrow"/>
            </a:ln>
            <a:effectLst/>
          </p:spPr>
        </p:cxnSp>
        <p:sp>
          <p:nvSpPr>
            <p:cNvPr id="7" name="Freeform 42"/>
            <p:cNvSpPr/>
            <p:nvPr/>
          </p:nvSpPr>
          <p:spPr>
            <a:xfrm>
              <a:off x="1295400" y="1060444"/>
              <a:ext cx="2286000" cy="977906"/>
            </a:xfrm>
            <a:custGeom>
              <a:avLst/>
              <a:gdLst>
                <a:gd name="connsiteX0" fmla="*/ 0 w 1924050"/>
                <a:gd name="connsiteY0" fmla="*/ 977906 h 977906"/>
                <a:gd name="connsiteX1" fmla="*/ 657225 w 1924050"/>
                <a:gd name="connsiteY1" fmla="*/ 606431 h 977906"/>
                <a:gd name="connsiteX2" fmla="*/ 1009650 w 1924050"/>
                <a:gd name="connsiteY2" fmla="*/ 120656 h 977906"/>
                <a:gd name="connsiteX3" fmla="*/ 1200150 w 1924050"/>
                <a:gd name="connsiteY3" fmla="*/ 53981 h 977906"/>
                <a:gd name="connsiteX4" fmla="*/ 1323975 w 1924050"/>
                <a:gd name="connsiteY4" fmla="*/ 806456 h 977906"/>
                <a:gd name="connsiteX5" fmla="*/ 1600200 w 1924050"/>
                <a:gd name="connsiteY5" fmla="*/ 654056 h 977906"/>
                <a:gd name="connsiteX6" fmla="*/ 1924050 w 1924050"/>
                <a:gd name="connsiteY6" fmla="*/ 977906 h 97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4050" h="977906">
                  <a:moveTo>
                    <a:pt x="0" y="977906"/>
                  </a:moveTo>
                  <a:cubicBezTo>
                    <a:pt x="244475" y="863606"/>
                    <a:pt x="488950" y="749306"/>
                    <a:pt x="657225" y="606431"/>
                  </a:cubicBezTo>
                  <a:cubicBezTo>
                    <a:pt x="825500" y="463556"/>
                    <a:pt x="919163" y="212731"/>
                    <a:pt x="1009650" y="120656"/>
                  </a:cubicBezTo>
                  <a:cubicBezTo>
                    <a:pt x="1100138" y="28581"/>
                    <a:pt x="1147763" y="-60319"/>
                    <a:pt x="1200150" y="53981"/>
                  </a:cubicBezTo>
                  <a:cubicBezTo>
                    <a:pt x="1252538" y="168281"/>
                    <a:pt x="1257300" y="706444"/>
                    <a:pt x="1323975" y="806456"/>
                  </a:cubicBezTo>
                  <a:cubicBezTo>
                    <a:pt x="1390650" y="906468"/>
                    <a:pt x="1500188" y="625481"/>
                    <a:pt x="1600200" y="654056"/>
                  </a:cubicBezTo>
                  <a:cubicBezTo>
                    <a:pt x="1700212" y="682631"/>
                    <a:pt x="1812131" y="830268"/>
                    <a:pt x="1924050" y="977906"/>
                  </a:cubicBezTo>
                </a:path>
              </a:pathLst>
            </a:custGeom>
            <a:noFill/>
            <a:ln w="26425" cap="flat" cmpd="sng" algn="ctr">
              <a:solidFill>
                <a:srgbClr val="74BA4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02020"/>
                </a:solidFill>
                <a:effectLst/>
                <a:uLnTx/>
                <a:uFillTx/>
                <a:ea typeface="+mn-ea"/>
                <a:cs typeface="+mn-cs"/>
              </a:endParaRPr>
            </a:p>
          </p:txBody>
        </p:sp>
        <p:cxnSp>
          <p:nvCxnSpPr>
            <p:cNvPr id="8" name="Straight Connector 7"/>
            <p:cNvCxnSpPr/>
            <p:nvPr/>
          </p:nvCxnSpPr>
          <p:spPr>
            <a:xfrm flipV="1">
              <a:off x="2667000" y="1047750"/>
              <a:ext cx="0" cy="990600"/>
            </a:xfrm>
            <a:prstGeom prst="line">
              <a:avLst/>
            </a:prstGeom>
            <a:noFill/>
            <a:ln w="44450" cap="flat" cmpd="sng" algn="ctr">
              <a:solidFill>
                <a:srgbClr val="542F8F"/>
              </a:solidFill>
              <a:prstDash val="solid"/>
            </a:ln>
            <a:effectLst/>
          </p:spPr>
        </p:cxnSp>
        <mc:AlternateContent xmlns:mc="http://schemas.openxmlformats.org/markup-compatibility/2006" xmlns:a14="http://schemas.microsoft.com/office/drawing/2010/main">
          <mc:Choice Requires="a14">
            <p:sp>
              <p:nvSpPr>
                <p:cNvPr id="9" name="TextBox 8"/>
                <p:cNvSpPr txBox="1"/>
                <p:nvPr/>
              </p:nvSpPr>
              <p:spPr>
                <a:xfrm>
                  <a:off x="838200" y="1853684"/>
                  <a:ext cx="381836" cy="36933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GB" b="1" i="1" kern="0">
                            <a:solidFill>
                              <a:sysClr val="windowText" lastClr="000000"/>
                            </a:solidFill>
                            <a:latin typeface="Cambria Math" panose="02040503050406030204" pitchFamily="18" charset="0"/>
                            <a:ea typeface="Cambria Math" panose="02040503050406030204" pitchFamily="18" charset="0"/>
                          </a:rPr>
                          <m:t>𝜽</m:t>
                        </m:r>
                      </m:oMath>
                    </m:oMathPara>
                  </a14:m>
                  <a:endParaRPr kumimoji="0" lang="en-GB" sz="1800" b="1" i="0" u="none" strike="noStrike" kern="0" cap="none" spc="0" normalizeH="0" baseline="0" noProof="0" dirty="0">
                    <a:ln>
                      <a:noFill/>
                    </a:ln>
                    <a:solidFill>
                      <a:sysClr val="windowText" lastClr="000000"/>
                    </a:solidFill>
                    <a:effectLst/>
                    <a:uLnTx/>
                    <a:uFillTx/>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38200" y="1853684"/>
                  <a:ext cx="381836"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491311" y="2038350"/>
                  <a:ext cx="44435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1800"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𝜽</m:t>
                      </m:r>
                    </m:oMath>
                  </a14:m>
                  <a:r>
                    <a:rPr kumimoji="0" lang="en-GB" sz="1800" b="1" i="0" u="none" strike="noStrike" kern="0" cap="none" spc="0" normalizeH="0" baseline="0" noProof="0" dirty="0">
                      <a:ln>
                        <a:noFill/>
                      </a:ln>
                      <a:solidFill>
                        <a:sysClr val="windowText" lastClr="000000"/>
                      </a:solidFill>
                      <a:effectLst/>
                      <a:uLnTx/>
                      <a:uFillTx/>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2491311" y="2038350"/>
                  <a:ext cx="444352" cy="369332"/>
                </a:xfrm>
                <a:prstGeom prst="rect">
                  <a:avLst/>
                </a:prstGeom>
                <a:blipFill>
                  <a:blip r:embed="rId3"/>
                  <a:stretch>
                    <a:fillRect t="-8197" r="-9589" b="-24590"/>
                  </a:stretch>
                </a:blipFill>
              </p:spPr>
              <p:txBody>
                <a:bodyPr/>
                <a:lstStyle/>
                <a:p>
                  <a:r>
                    <a:rPr lang="en-US">
                      <a:noFill/>
                    </a:rPr>
                    <a:t> </a:t>
                  </a:r>
                </a:p>
              </p:txBody>
            </p:sp>
          </mc:Fallback>
        </mc:AlternateContent>
        <p:cxnSp>
          <p:nvCxnSpPr>
            <p:cNvPr id="12" name="Straight Arrow Connector 11"/>
            <p:cNvCxnSpPr>
              <a:cxnSpLocks/>
            </p:cNvCxnSpPr>
            <p:nvPr/>
          </p:nvCxnSpPr>
          <p:spPr>
            <a:xfrm>
              <a:off x="1826715" y="1384816"/>
              <a:ext cx="459285" cy="43934"/>
            </a:xfrm>
            <a:prstGeom prst="straightConnector1">
              <a:avLst/>
            </a:prstGeom>
            <a:noFill/>
            <a:ln w="26425" cap="flat" cmpd="sng" algn="ctr">
              <a:solidFill>
                <a:srgbClr val="74BA43"/>
              </a:solidFill>
              <a:prstDash val="solid"/>
              <a:tailEnd type="arrow"/>
            </a:ln>
            <a:effectLst/>
          </p:spPr>
        </p:cxnSp>
        <p:sp>
          <p:nvSpPr>
            <p:cNvPr id="13" name="TextBox 12"/>
            <p:cNvSpPr txBox="1"/>
            <p:nvPr/>
          </p:nvSpPr>
          <p:spPr>
            <a:xfrm>
              <a:off x="838200" y="2266950"/>
              <a:ext cx="31043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MAP (maximum </a:t>
              </a:r>
              <a:r>
                <a:rPr kumimoji="0" lang="en-GB" sz="1800" b="0" i="1" u="none" strike="noStrike" kern="0" cap="none" spc="0" normalizeH="0" baseline="0" noProof="0" dirty="0">
                  <a:ln>
                    <a:noFill/>
                  </a:ln>
                  <a:solidFill>
                    <a:sysClr val="windowText" lastClr="000000"/>
                  </a:solidFill>
                  <a:effectLst/>
                  <a:uLnTx/>
                  <a:uFillTx/>
                </a:rPr>
                <a:t>a posteriori</a:t>
              </a:r>
              <a:r>
                <a:rPr kumimoji="0" lang="en-GB" sz="1800" b="0" i="0" u="none" strike="noStrike" kern="0" cap="none" spc="0" normalizeH="0" baseline="0" noProof="0" dirty="0">
                  <a:ln>
                    <a:noFill/>
                  </a:ln>
                  <a:solidFill>
                    <a:sysClr val="windowText" lastClr="000000"/>
                  </a:solidFill>
                  <a:effectLst/>
                  <a:uLnTx/>
                  <a:uFillTx/>
                </a:rPr>
                <a:t>)</a:t>
              </a:r>
            </a:p>
          </p:txBody>
        </p:sp>
      </p:grpSp>
      <p:grpSp>
        <p:nvGrpSpPr>
          <p:cNvPr id="14" name="Group 13"/>
          <p:cNvGrpSpPr/>
          <p:nvPr/>
        </p:nvGrpSpPr>
        <p:grpSpPr>
          <a:xfrm>
            <a:off x="4724400" y="1962138"/>
            <a:ext cx="3680816" cy="1588532"/>
            <a:chOff x="4724400" y="1047750"/>
            <a:chExt cx="3680816" cy="1588532"/>
          </a:xfrm>
        </p:grpSpPr>
        <p:cxnSp>
          <p:nvCxnSpPr>
            <p:cNvPr id="15" name="Straight Connector 14"/>
            <p:cNvCxnSpPr/>
            <p:nvPr/>
          </p:nvCxnSpPr>
          <p:spPr>
            <a:xfrm>
              <a:off x="5029200" y="2025656"/>
              <a:ext cx="2590800" cy="0"/>
            </a:xfrm>
            <a:prstGeom prst="line">
              <a:avLst/>
            </a:prstGeom>
            <a:noFill/>
            <a:ln w="9525" cap="flat" cmpd="sng" algn="ctr">
              <a:solidFill>
                <a:srgbClr val="74BA43"/>
              </a:solidFill>
              <a:prstDash val="solid"/>
              <a:headEnd type="arrow"/>
              <a:tailEnd type="arrow"/>
            </a:ln>
            <a:effectLst/>
          </p:spPr>
        </p:cxnSp>
        <p:sp>
          <p:nvSpPr>
            <p:cNvPr id="16" name="Freeform 51"/>
            <p:cNvSpPr/>
            <p:nvPr/>
          </p:nvSpPr>
          <p:spPr>
            <a:xfrm>
              <a:off x="5181600" y="1047750"/>
              <a:ext cx="2286000" cy="977906"/>
            </a:xfrm>
            <a:custGeom>
              <a:avLst/>
              <a:gdLst>
                <a:gd name="connsiteX0" fmla="*/ 0 w 1924050"/>
                <a:gd name="connsiteY0" fmla="*/ 977906 h 977906"/>
                <a:gd name="connsiteX1" fmla="*/ 657225 w 1924050"/>
                <a:gd name="connsiteY1" fmla="*/ 606431 h 977906"/>
                <a:gd name="connsiteX2" fmla="*/ 1009650 w 1924050"/>
                <a:gd name="connsiteY2" fmla="*/ 120656 h 977906"/>
                <a:gd name="connsiteX3" fmla="*/ 1200150 w 1924050"/>
                <a:gd name="connsiteY3" fmla="*/ 53981 h 977906"/>
                <a:gd name="connsiteX4" fmla="*/ 1323975 w 1924050"/>
                <a:gd name="connsiteY4" fmla="*/ 806456 h 977906"/>
                <a:gd name="connsiteX5" fmla="*/ 1600200 w 1924050"/>
                <a:gd name="connsiteY5" fmla="*/ 654056 h 977906"/>
                <a:gd name="connsiteX6" fmla="*/ 1924050 w 1924050"/>
                <a:gd name="connsiteY6" fmla="*/ 977906 h 97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4050" h="977906">
                  <a:moveTo>
                    <a:pt x="0" y="977906"/>
                  </a:moveTo>
                  <a:cubicBezTo>
                    <a:pt x="244475" y="863606"/>
                    <a:pt x="488950" y="749306"/>
                    <a:pt x="657225" y="606431"/>
                  </a:cubicBezTo>
                  <a:cubicBezTo>
                    <a:pt x="825500" y="463556"/>
                    <a:pt x="919163" y="212731"/>
                    <a:pt x="1009650" y="120656"/>
                  </a:cubicBezTo>
                  <a:cubicBezTo>
                    <a:pt x="1100138" y="28581"/>
                    <a:pt x="1147763" y="-60319"/>
                    <a:pt x="1200150" y="53981"/>
                  </a:cubicBezTo>
                  <a:cubicBezTo>
                    <a:pt x="1252538" y="168281"/>
                    <a:pt x="1257300" y="706444"/>
                    <a:pt x="1323975" y="806456"/>
                  </a:cubicBezTo>
                  <a:cubicBezTo>
                    <a:pt x="1390650" y="906468"/>
                    <a:pt x="1500188" y="625481"/>
                    <a:pt x="1600200" y="654056"/>
                  </a:cubicBezTo>
                  <a:cubicBezTo>
                    <a:pt x="1700212" y="682631"/>
                    <a:pt x="1812131" y="830268"/>
                    <a:pt x="1924050" y="977906"/>
                  </a:cubicBezTo>
                </a:path>
              </a:pathLst>
            </a:custGeom>
            <a:noFill/>
            <a:ln w="26425" cap="flat" cmpd="sng" algn="ctr">
              <a:solidFill>
                <a:srgbClr val="74BA4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02020"/>
                </a:solidFill>
                <a:effectLst/>
                <a:uLnTx/>
                <a:uFillTx/>
                <a:ea typeface="+mn-ea"/>
                <a:cs typeface="+mn-cs"/>
              </a:endParaRPr>
            </a:p>
          </p:txBody>
        </p:sp>
        <p:sp>
          <p:nvSpPr>
            <p:cNvPr id="17" name="Freeform 52"/>
            <p:cNvSpPr/>
            <p:nvPr/>
          </p:nvSpPr>
          <p:spPr>
            <a:xfrm>
              <a:off x="5638800" y="1200150"/>
              <a:ext cx="1447800" cy="838200"/>
            </a:xfrm>
            <a:custGeom>
              <a:avLst/>
              <a:gdLst>
                <a:gd name="connsiteX0" fmla="*/ 0 w 1247775"/>
                <a:gd name="connsiteY0" fmla="*/ 1000348 h 1000348"/>
                <a:gd name="connsiteX1" fmla="*/ 381000 w 1247775"/>
                <a:gd name="connsiteY1" fmla="*/ 686023 h 1000348"/>
                <a:gd name="connsiteX2" fmla="*/ 657225 w 1247775"/>
                <a:gd name="connsiteY2" fmla="*/ 223 h 1000348"/>
                <a:gd name="connsiteX3" fmla="*/ 914400 w 1247775"/>
                <a:gd name="connsiteY3" fmla="*/ 762223 h 1000348"/>
                <a:gd name="connsiteX4" fmla="*/ 1247775 w 1247775"/>
                <a:gd name="connsiteY4" fmla="*/ 1000348 h 1000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1000348">
                  <a:moveTo>
                    <a:pt x="0" y="1000348"/>
                  </a:moveTo>
                  <a:cubicBezTo>
                    <a:pt x="135731" y="926529"/>
                    <a:pt x="271463" y="852710"/>
                    <a:pt x="381000" y="686023"/>
                  </a:cubicBezTo>
                  <a:cubicBezTo>
                    <a:pt x="490537" y="519336"/>
                    <a:pt x="568325" y="-12477"/>
                    <a:pt x="657225" y="223"/>
                  </a:cubicBezTo>
                  <a:cubicBezTo>
                    <a:pt x="746125" y="12923"/>
                    <a:pt x="815975" y="595535"/>
                    <a:pt x="914400" y="762223"/>
                  </a:cubicBezTo>
                  <a:cubicBezTo>
                    <a:pt x="1012825" y="928910"/>
                    <a:pt x="1130300" y="964629"/>
                    <a:pt x="1247775" y="1000348"/>
                  </a:cubicBezTo>
                </a:path>
              </a:pathLst>
            </a:custGeom>
            <a:noFill/>
            <a:ln w="44450" cap="flat" cmpd="sng" algn="ctr">
              <a:solidFill>
                <a:srgbClr val="542F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02020"/>
                </a:solidFill>
                <a:effectLst/>
                <a:uLnTx/>
                <a:uFillTx/>
                <a:ea typeface="+mn-ea"/>
                <a:cs typeface="+mn-cs"/>
              </a:endParaRPr>
            </a:p>
          </p:txBody>
        </p:sp>
        <p:sp>
          <p:nvSpPr>
            <p:cNvPr id="18" name="TextBox 17"/>
            <p:cNvSpPr txBox="1"/>
            <p:nvPr/>
          </p:nvSpPr>
          <p:spPr>
            <a:xfrm>
              <a:off x="4724400" y="2266950"/>
              <a:ext cx="36808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Mean field / </a:t>
              </a:r>
              <a:r>
                <a:rPr kumimoji="0" lang="en-GB" sz="1800" b="0" i="0" u="none" strike="noStrike" kern="0" cap="none" spc="0" normalizeH="0" baseline="0" noProof="0" dirty="0" err="1">
                  <a:ln>
                    <a:noFill/>
                  </a:ln>
                  <a:solidFill>
                    <a:sysClr val="windowText" lastClr="000000"/>
                  </a:solidFill>
                  <a:effectLst/>
                  <a:uLnTx/>
                  <a:uFillTx/>
                </a:rPr>
                <a:t>Variational</a:t>
              </a:r>
              <a:r>
                <a:rPr kumimoji="0" lang="en-GB" sz="1800" b="0" i="0" u="none" strike="noStrike" kern="0" cap="none" spc="0" normalizeH="0" baseline="0" noProof="0" dirty="0">
                  <a:ln>
                    <a:noFill/>
                  </a:ln>
                  <a:solidFill>
                    <a:sysClr val="windowText" lastClr="000000"/>
                  </a:solidFill>
                  <a:effectLst/>
                  <a:uLnTx/>
                  <a:uFillTx/>
                </a:rPr>
                <a:t> Bayes (VB)</a:t>
              </a:r>
            </a:p>
          </p:txBody>
        </p:sp>
      </p:grpSp>
      <p:grpSp>
        <p:nvGrpSpPr>
          <p:cNvPr id="19" name="Group 18"/>
          <p:cNvGrpSpPr/>
          <p:nvPr/>
        </p:nvGrpSpPr>
        <p:grpSpPr>
          <a:xfrm>
            <a:off x="3200400" y="3867138"/>
            <a:ext cx="2678938" cy="1800999"/>
            <a:chOff x="3200400" y="2952750"/>
            <a:chExt cx="2678938" cy="1800999"/>
          </a:xfrm>
        </p:grpSpPr>
        <p:cxnSp>
          <p:nvCxnSpPr>
            <p:cNvPr id="20" name="Straight Connector 19"/>
            <p:cNvCxnSpPr/>
            <p:nvPr/>
          </p:nvCxnSpPr>
          <p:spPr>
            <a:xfrm>
              <a:off x="3257336" y="4006856"/>
              <a:ext cx="2590800" cy="0"/>
            </a:xfrm>
            <a:prstGeom prst="line">
              <a:avLst/>
            </a:prstGeom>
            <a:noFill/>
            <a:ln w="9525" cap="flat" cmpd="sng" algn="ctr">
              <a:solidFill>
                <a:srgbClr val="74BA43"/>
              </a:solidFill>
              <a:prstDash val="solid"/>
              <a:headEnd type="arrow"/>
              <a:tailEnd type="arrow"/>
            </a:ln>
            <a:effectLst/>
          </p:spPr>
        </p:cxnSp>
        <p:sp>
          <p:nvSpPr>
            <p:cNvPr id="21" name="Freeform 56"/>
            <p:cNvSpPr/>
            <p:nvPr/>
          </p:nvSpPr>
          <p:spPr>
            <a:xfrm>
              <a:off x="3409736" y="3028950"/>
              <a:ext cx="2286000" cy="977906"/>
            </a:xfrm>
            <a:custGeom>
              <a:avLst/>
              <a:gdLst>
                <a:gd name="connsiteX0" fmla="*/ 0 w 1924050"/>
                <a:gd name="connsiteY0" fmla="*/ 977906 h 977906"/>
                <a:gd name="connsiteX1" fmla="*/ 657225 w 1924050"/>
                <a:gd name="connsiteY1" fmla="*/ 606431 h 977906"/>
                <a:gd name="connsiteX2" fmla="*/ 1009650 w 1924050"/>
                <a:gd name="connsiteY2" fmla="*/ 120656 h 977906"/>
                <a:gd name="connsiteX3" fmla="*/ 1200150 w 1924050"/>
                <a:gd name="connsiteY3" fmla="*/ 53981 h 977906"/>
                <a:gd name="connsiteX4" fmla="*/ 1323975 w 1924050"/>
                <a:gd name="connsiteY4" fmla="*/ 806456 h 977906"/>
                <a:gd name="connsiteX5" fmla="*/ 1600200 w 1924050"/>
                <a:gd name="connsiteY5" fmla="*/ 654056 h 977906"/>
                <a:gd name="connsiteX6" fmla="*/ 1924050 w 1924050"/>
                <a:gd name="connsiteY6" fmla="*/ 977906 h 97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4050" h="977906">
                  <a:moveTo>
                    <a:pt x="0" y="977906"/>
                  </a:moveTo>
                  <a:cubicBezTo>
                    <a:pt x="244475" y="863606"/>
                    <a:pt x="488950" y="749306"/>
                    <a:pt x="657225" y="606431"/>
                  </a:cubicBezTo>
                  <a:cubicBezTo>
                    <a:pt x="825500" y="463556"/>
                    <a:pt x="919163" y="212731"/>
                    <a:pt x="1009650" y="120656"/>
                  </a:cubicBezTo>
                  <a:cubicBezTo>
                    <a:pt x="1100138" y="28581"/>
                    <a:pt x="1147763" y="-60319"/>
                    <a:pt x="1200150" y="53981"/>
                  </a:cubicBezTo>
                  <a:cubicBezTo>
                    <a:pt x="1252538" y="168281"/>
                    <a:pt x="1257300" y="706444"/>
                    <a:pt x="1323975" y="806456"/>
                  </a:cubicBezTo>
                  <a:cubicBezTo>
                    <a:pt x="1390650" y="906468"/>
                    <a:pt x="1500188" y="625481"/>
                    <a:pt x="1600200" y="654056"/>
                  </a:cubicBezTo>
                  <a:cubicBezTo>
                    <a:pt x="1700212" y="682631"/>
                    <a:pt x="1812131" y="830268"/>
                    <a:pt x="1924050" y="977906"/>
                  </a:cubicBezTo>
                </a:path>
              </a:pathLst>
            </a:custGeom>
            <a:noFill/>
            <a:ln w="26425" cap="flat" cmpd="sng" algn="ctr">
              <a:solidFill>
                <a:srgbClr val="74BA4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02020"/>
                </a:solidFill>
                <a:effectLst/>
                <a:uLnTx/>
                <a:uFillTx/>
                <a:ea typeface="+mn-ea"/>
                <a:cs typeface="+mn-cs"/>
              </a:endParaRPr>
            </a:p>
          </p:txBody>
        </p:sp>
        <p:sp>
          <p:nvSpPr>
            <p:cNvPr id="22" name="Freeform 57"/>
            <p:cNvSpPr/>
            <p:nvPr/>
          </p:nvSpPr>
          <p:spPr>
            <a:xfrm>
              <a:off x="3638336" y="2952750"/>
              <a:ext cx="1905000" cy="1066800"/>
            </a:xfrm>
            <a:custGeom>
              <a:avLst/>
              <a:gdLst>
                <a:gd name="connsiteX0" fmla="*/ 0 w 1247775"/>
                <a:gd name="connsiteY0" fmla="*/ 1000348 h 1000348"/>
                <a:gd name="connsiteX1" fmla="*/ 381000 w 1247775"/>
                <a:gd name="connsiteY1" fmla="*/ 686023 h 1000348"/>
                <a:gd name="connsiteX2" fmla="*/ 657225 w 1247775"/>
                <a:gd name="connsiteY2" fmla="*/ 223 h 1000348"/>
                <a:gd name="connsiteX3" fmla="*/ 914400 w 1247775"/>
                <a:gd name="connsiteY3" fmla="*/ 762223 h 1000348"/>
                <a:gd name="connsiteX4" fmla="*/ 1247775 w 1247775"/>
                <a:gd name="connsiteY4" fmla="*/ 1000348 h 1000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1000348">
                  <a:moveTo>
                    <a:pt x="0" y="1000348"/>
                  </a:moveTo>
                  <a:cubicBezTo>
                    <a:pt x="135731" y="926529"/>
                    <a:pt x="271463" y="852710"/>
                    <a:pt x="381000" y="686023"/>
                  </a:cubicBezTo>
                  <a:cubicBezTo>
                    <a:pt x="490537" y="519336"/>
                    <a:pt x="568325" y="-12477"/>
                    <a:pt x="657225" y="223"/>
                  </a:cubicBezTo>
                  <a:cubicBezTo>
                    <a:pt x="746125" y="12923"/>
                    <a:pt x="815975" y="595535"/>
                    <a:pt x="914400" y="762223"/>
                  </a:cubicBezTo>
                  <a:cubicBezTo>
                    <a:pt x="1012825" y="928910"/>
                    <a:pt x="1130300" y="964629"/>
                    <a:pt x="1247775" y="1000348"/>
                  </a:cubicBezTo>
                </a:path>
              </a:pathLst>
            </a:custGeom>
            <a:noFill/>
            <a:ln w="44450" cap="flat" cmpd="sng" algn="ctr">
              <a:solidFill>
                <a:srgbClr val="542F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02020"/>
                </a:solidFill>
                <a:effectLst/>
                <a:uLnTx/>
                <a:uFillTx/>
                <a:ea typeface="+mn-ea"/>
                <a:cs typeface="+mn-cs"/>
              </a:endParaRPr>
            </a:p>
          </p:txBody>
        </p:sp>
        <p:sp>
          <p:nvSpPr>
            <p:cNvPr id="23" name="TextBox 22"/>
            <p:cNvSpPr txBox="1"/>
            <p:nvPr/>
          </p:nvSpPr>
          <p:spPr>
            <a:xfrm>
              <a:off x="3200400" y="4107418"/>
              <a:ext cx="2678938"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Expectation Propagation</a:t>
              </a:r>
              <a:br>
                <a:rPr kumimoji="0" lang="en-GB" sz="1800" b="0" i="0" u="none" strike="noStrike" kern="0" cap="none" spc="0" normalizeH="0" baseline="0" noProof="0" dirty="0">
                  <a:ln>
                    <a:noFill/>
                  </a:ln>
                  <a:solidFill>
                    <a:sysClr val="windowText" lastClr="000000"/>
                  </a:solidFill>
                  <a:effectLst/>
                  <a:uLnTx/>
                  <a:uFillTx/>
                </a:rPr>
              </a:br>
              <a:r>
                <a:rPr kumimoji="0" lang="en-GB" sz="1800" b="0" i="0" u="none" strike="noStrike" kern="0" cap="none" spc="0" normalizeH="0" baseline="0" noProof="0" dirty="0">
                  <a:ln>
                    <a:noFill/>
                  </a:ln>
                  <a:solidFill>
                    <a:sysClr val="windowText" lastClr="000000"/>
                  </a:solidFill>
                  <a:effectLst/>
                  <a:uLnTx/>
                  <a:uFillTx/>
                </a:rPr>
                <a:t>(EP)</a:t>
              </a:r>
            </a:p>
          </p:txBody>
        </p:sp>
      </p:grpSp>
      <p:grpSp>
        <p:nvGrpSpPr>
          <p:cNvPr id="24" name="Group 23"/>
          <p:cNvGrpSpPr/>
          <p:nvPr/>
        </p:nvGrpSpPr>
        <p:grpSpPr>
          <a:xfrm>
            <a:off x="6248400" y="3943338"/>
            <a:ext cx="2590800" cy="1913930"/>
            <a:chOff x="6248400" y="3028950"/>
            <a:chExt cx="2590800" cy="1913930"/>
          </a:xfrm>
        </p:grpSpPr>
        <p:cxnSp>
          <p:nvCxnSpPr>
            <p:cNvPr id="25" name="Straight Connector 24"/>
            <p:cNvCxnSpPr/>
            <p:nvPr/>
          </p:nvCxnSpPr>
          <p:spPr>
            <a:xfrm>
              <a:off x="6248400" y="4006856"/>
              <a:ext cx="2590800" cy="0"/>
            </a:xfrm>
            <a:prstGeom prst="line">
              <a:avLst/>
            </a:prstGeom>
            <a:noFill/>
            <a:ln w="9525" cap="flat" cmpd="sng" algn="ctr">
              <a:solidFill>
                <a:srgbClr val="74BA43"/>
              </a:solidFill>
              <a:prstDash val="solid"/>
              <a:headEnd type="arrow"/>
              <a:tailEnd type="arrow"/>
            </a:ln>
            <a:effectLst/>
          </p:spPr>
        </p:cxnSp>
        <p:sp>
          <p:nvSpPr>
            <p:cNvPr id="26" name="Freeform 61"/>
            <p:cNvSpPr/>
            <p:nvPr/>
          </p:nvSpPr>
          <p:spPr>
            <a:xfrm>
              <a:off x="6400800" y="3028950"/>
              <a:ext cx="2286000" cy="977906"/>
            </a:xfrm>
            <a:custGeom>
              <a:avLst/>
              <a:gdLst>
                <a:gd name="connsiteX0" fmla="*/ 0 w 1924050"/>
                <a:gd name="connsiteY0" fmla="*/ 977906 h 977906"/>
                <a:gd name="connsiteX1" fmla="*/ 657225 w 1924050"/>
                <a:gd name="connsiteY1" fmla="*/ 606431 h 977906"/>
                <a:gd name="connsiteX2" fmla="*/ 1009650 w 1924050"/>
                <a:gd name="connsiteY2" fmla="*/ 120656 h 977906"/>
                <a:gd name="connsiteX3" fmla="*/ 1200150 w 1924050"/>
                <a:gd name="connsiteY3" fmla="*/ 53981 h 977906"/>
                <a:gd name="connsiteX4" fmla="*/ 1323975 w 1924050"/>
                <a:gd name="connsiteY4" fmla="*/ 806456 h 977906"/>
                <a:gd name="connsiteX5" fmla="*/ 1600200 w 1924050"/>
                <a:gd name="connsiteY5" fmla="*/ 654056 h 977906"/>
                <a:gd name="connsiteX6" fmla="*/ 1924050 w 1924050"/>
                <a:gd name="connsiteY6" fmla="*/ 977906 h 97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4050" h="977906">
                  <a:moveTo>
                    <a:pt x="0" y="977906"/>
                  </a:moveTo>
                  <a:cubicBezTo>
                    <a:pt x="244475" y="863606"/>
                    <a:pt x="488950" y="749306"/>
                    <a:pt x="657225" y="606431"/>
                  </a:cubicBezTo>
                  <a:cubicBezTo>
                    <a:pt x="825500" y="463556"/>
                    <a:pt x="919163" y="212731"/>
                    <a:pt x="1009650" y="120656"/>
                  </a:cubicBezTo>
                  <a:cubicBezTo>
                    <a:pt x="1100138" y="28581"/>
                    <a:pt x="1147763" y="-60319"/>
                    <a:pt x="1200150" y="53981"/>
                  </a:cubicBezTo>
                  <a:cubicBezTo>
                    <a:pt x="1252538" y="168281"/>
                    <a:pt x="1257300" y="706444"/>
                    <a:pt x="1323975" y="806456"/>
                  </a:cubicBezTo>
                  <a:cubicBezTo>
                    <a:pt x="1390650" y="906468"/>
                    <a:pt x="1500188" y="625481"/>
                    <a:pt x="1600200" y="654056"/>
                  </a:cubicBezTo>
                  <a:cubicBezTo>
                    <a:pt x="1700212" y="682631"/>
                    <a:pt x="1812131" y="830268"/>
                    <a:pt x="1924050" y="977906"/>
                  </a:cubicBezTo>
                </a:path>
              </a:pathLst>
            </a:custGeom>
            <a:noFill/>
            <a:ln w="26425" cap="flat" cmpd="sng" algn="ctr">
              <a:solidFill>
                <a:srgbClr val="74BA4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02020"/>
                </a:solidFill>
                <a:effectLst/>
                <a:uLnTx/>
                <a:uFillTx/>
                <a:ea typeface="+mn-ea"/>
                <a:cs typeface="+mn-cs"/>
              </a:endParaRPr>
            </a:p>
          </p:txBody>
        </p:sp>
        <p:cxnSp>
          <p:nvCxnSpPr>
            <p:cNvPr id="27" name="Straight Connector 26"/>
            <p:cNvCxnSpPr/>
            <p:nvPr/>
          </p:nvCxnSpPr>
          <p:spPr>
            <a:xfrm>
              <a:off x="7010400" y="3867150"/>
              <a:ext cx="0" cy="139706"/>
            </a:xfrm>
            <a:prstGeom prst="line">
              <a:avLst/>
            </a:prstGeom>
            <a:noFill/>
            <a:ln w="44450" cap="flat" cmpd="sng" algn="ctr">
              <a:solidFill>
                <a:srgbClr val="542F8F"/>
              </a:solidFill>
              <a:prstDash val="solid"/>
            </a:ln>
            <a:effectLst/>
          </p:spPr>
        </p:cxnSp>
        <p:cxnSp>
          <p:nvCxnSpPr>
            <p:cNvPr id="28" name="Straight Connector 27"/>
            <p:cNvCxnSpPr/>
            <p:nvPr/>
          </p:nvCxnSpPr>
          <p:spPr>
            <a:xfrm>
              <a:off x="7162800" y="3867150"/>
              <a:ext cx="0" cy="139706"/>
            </a:xfrm>
            <a:prstGeom prst="line">
              <a:avLst/>
            </a:prstGeom>
            <a:noFill/>
            <a:ln w="44450" cap="flat" cmpd="sng" algn="ctr">
              <a:solidFill>
                <a:srgbClr val="542F8F"/>
              </a:solidFill>
              <a:prstDash val="solid"/>
            </a:ln>
            <a:effectLst/>
          </p:spPr>
        </p:cxnSp>
        <p:cxnSp>
          <p:nvCxnSpPr>
            <p:cNvPr id="29" name="Straight Connector 28"/>
            <p:cNvCxnSpPr/>
            <p:nvPr/>
          </p:nvCxnSpPr>
          <p:spPr>
            <a:xfrm>
              <a:off x="7543800" y="3867150"/>
              <a:ext cx="0" cy="139706"/>
            </a:xfrm>
            <a:prstGeom prst="line">
              <a:avLst/>
            </a:prstGeom>
            <a:noFill/>
            <a:ln w="44450" cap="flat" cmpd="sng" algn="ctr">
              <a:solidFill>
                <a:srgbClr val="542F8F"/>
              </a:solidFill>
              <a:prstDash val="solid"/>
            </a:ln>
            <a:effectLst/>
          </p:spPr>
        </p:cxnSp>
        <p:cxnSp>
          <p:nvCxnSpPr>
            <p:cNvPr id="30" name="Straight Connector 29"/>
            <p:cNvCxnSpPr/>
            <p:nvPr/>
          </p:nvCxnSpPr>
          <p:spPr>
            <a:xfrm>
              <a:off x="7772400" y="3867150"/>
              <a:ext cx="0" cy="139706"/>
            </a:xfrm>
            <a:prstGeom prst="line">
              <a:avLst/>
            </a:prstGeom>
            <a:noFill/>
            <a:ln w="44450" cap="flat" cmpd="sng" algn="ctr">
              <a:solidFill>
                <a:srgbClr val="542F8F"/>
              </a:solidFill>
              <a:prstDash val="solid"/>
            </a:ln>
            <a:effectLst/>
          </p:spPr>
        </p:cxnSp>
        <p:cxnSp>
          <p:nvCxnSpPr>
            <p:cNvPr id="31" name="Straight Connector 30"/>
            <p:cNvCxnSpPr/>
            <p:nvPr/>
          </p:nvCxnSpPr>
          <p:spPr>
            <a:xfrm>
              <a:off x="8305800" y="3867150"/>
              <a:ext cx="0" cy="139706"/>
            </a:xfrm>
            <a:prstGeom prst="line">
              <a:avLst/>
            </a:prstGeom>
            <a:noFill/>
            <a:ln w="44450" cap="flat" cmpd="sng" algn="ctr">
              <a:solidFill>
                <a:srgbClr val="542F8F"/>
              </a:solidFill>
              <a:prstDash val="solid"/>
            </a:ln>
            <a:effectLst/>
          </p:spPr>
        </p:cxnSp>
        <p:cxnSp>
          <p:nvCxnSpPr>
            <p:cNvPr id="32" name="Straight Connector 31"/>
            <p:cNvCxnSpPr/>
            <p:nvPr/>
          </p:nvCxnSpPr>
          <p:spPr>
            <a:xfrm>
              <a:off x="7620000" y="3867150"/>
              <a:ext cx="0" cy="139706"/>
            </a:xfrm>
            <a:prstGeom prst="line">
              <a:avLst/>
            </a:prstGeom>
            <a:noFill/>
            <a:ln w="44450" cap="flat" cmpd="sng" algn="ctr">
              <a:solidFill>
                <a:srgbClr val="542F8F"/>
              </a:solidFill>
              <a:prstDash val="solid"/>
            </a:ln>
            <a:effectLst/>
          </p:spPr>
        </p:cxnSp>
        <p:cxnSp>
          <p:nvCxnSpPr>
            <p:cNvPr id="33" name="Straight Connector 32"/>
            <p:cNvCxnSpPr/>
            <p:nvPr/>
          </p:nvCxnSpPr>
          <p:spPr>
            <a:xfrm>
              <a:off x="7391400" y="3867150"/>
              <a:ext cx="0" cy="139706"/>
            </a:xfrm>
            <a:prstGeom prst="line">
              <a:avLst/>
            </a:prstGeom>
            <a:noFill/>
            <a:ln w="44450" cap="flat" cmpd="sng" algn="ctr">
              <a:solidFill>
                <a:srgbClr val="542F8F"/>
              </a:solidFill>
              <a:prstDash val="solid"/>
            </a:ln>
            <a:effectLst/>
          </p:spPr>
        </p:cxnSp>
        <p:cxnSp>
          <p:nvCxnSpPr>
            <p:cNvPr id="34" name="Straight Connector 33"/>
            <p:cNvCxnSpPr/>
            <p:nvPr/>
          </p:nvCxnSpPr>
          <p:spPr>
            <a:xfrm>
              <a:off x="7696200" y="3867150"/>
              <a:ext cx="0" cy="139706"/>
            </a:xfrm>
            <a:prstGeom prst="line">
              <a:avLst/>
            </a:prstGeom>
            <a:noFill/>
            <a:ln w="44450" cap="flat" cmpd="sng" algn="ctr">
              <a:solidFill>
                <a:srgbClr val="542F8F"/>
              </a:solidFill>
              <a:prstDash val="solid"/>
            </a:ln>
            <a:effectLst/>
          </p:spPr>
        </p:cxnSp>
        <p:sp>
          <p:nvSpPr>
            <p:cNvPr id="35" name="TextBox 34"/>
            <p:cNvSpPr txBox="1"/>
            <p:nvPr/>
          </p:nvSpPr>
          <p:spPr>
            <a:xfrm>
              <a:off x="6934200" y="4019550"/>
              <a:ext cx="1552028"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Markov chain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Monte Carlo</a:t>
              </a:r>
              <a:br>
                <a:rPr kumimoji="0" lang="en-GB" sz="1800" b="0" i="0" u="none" strike="noStrike" kern="0" cap="none" spc="0" normalizeH="0" baseline="0" noProof="0" dirty="0">
                  <a:ln>
                    <a:noFill/>
                  </a:ln>
                  <a:solidFill>
                    <a:sysClr val="windowText" lastClr="000000"/>
                  </a:solidFill>
                  <a:effectLst/>
                  <a:uLnTx/>
                  <a:uFillTx/>
                </a:rPr>
              </a:br>
              <a:r>
                <a:rPr kumimoji="0" lang="en-GB" sz="1800" b="0" i="0" u="none" strike="noStrike" kern="0" cap="none" spc="0" normalizeH="0" baseline="0" noProof="0" dirty="0">
                  <a:ln>
                    <a:noFill/>
                  </a:ln>
                  <a:solidFill>
                    <a:sysClr val="windowText" lastClr="000000"/>
                  </a:solidFill>
                  <a:effectLst/>
                  <a:uLnTx/>
                  <a:uFillTx/>
                </a:rPr>
                <a:t>(MCMC)</a:t>
              </a:r>
            </a:p>
          </p:txBody>
        </p:sp>
      </p:grpSp>
      <p:grpSp>
        <p:nvGrpSpPr>
          <p:cNvPr id="36" name="Group 35"/>
          <p:cNvGrpSpPr/>
          <p:nvPr/>
        </p:nvGrpSpPr>
        <p:grpSpPr>
          <a:xfrm>
            <a:off x="381000" y="3943338"/>
            <a:ext cx="2590800" cy="1447800"/>
            <a:chOff x="381000" y="3028950"/>
            <a:chExt cx="2590800" cy="1447800"/>
          </a:xfrm>
        </p:grpSpPr>
        <p:cxnSp>
          <p:nvCxnSpPr>
            <p:cNvPr id="37" name="Straight Connector 36"/>
            <p:cNvCxnSpPr/>
            <p:nvPr/>
          </p:nvCxnSpPr>
          <p:spPr>
            <a:xfrm>
              <a:off x="381000" y="4006856"/>
              <a:ext cx="2590800" cy="0"/>
            </a:xfrm>
            <a:prstGeom prst="line">
              <a:avLst/>
            </a:prstGeom>
            <a:noFill/>
            <a:ln w="9525" cap="flat" cmpd="sng" algn="ctr">
              <a:solidFill>
                <a:srgbClr val="74BA43"/>
              </a:solidFill>
              <a:prstDash val="solid"/>
              <a:headEnd type="arrow"/>
              <a:tailEnd type="arrow"/>
            </a:ln>
            <a:effectLst/>
          </p:spPr>
        </p:cxnSp>
        <p:sp>
          <p:nvSpPr>
            <p:cNvPr id="38" name="Freeform 73"/>
            <p:cNvSpPr/>
            <p:nvPr/>
          </p:nvSpPr>
          <p:spPr>
            <a:xfrm>
              <a:off x="533400" y="3028950"/>
              <a:ext cx="2286000" cy="977906"/>
            </a:xfrm>
            <a:custGeom>
              <a:avLst/>
              <a:gdLst>
                <a:gd name="connsiteX0" fmla="*/ 0 w 1924050"/>
                <a:gd name="connsiteY0" fmla="*/ 977906 h 977906"/>
                <a:gd name="connsiteX1" fmla="*/ 657225 w 1924050"/>
                <a:gd name="connsiteY1" fmla="*/ 606431 h 977906"/>
                <a:gd name="connsiteX2" fmla="*/ 1009650 w 1924050"/>
                <a:gd name="connsiteY2" fmla="*/ 120656 h 977906"/>
                <a:gd name="connsiteX3" fmla="*/ 1200150 w 1924050"/>
                <a:gd name="connsiteY3" fmla="*/ 53981 h 977906"/>
                <a:gd name="connsiteX4" fmla="*/ 1323975 w 1924050"/>
                <a:gd name="connsiteY4" fmla="*/ 806456 h 977906"/>
                <a:gd name="connsiteX5" fmla="*/ 1600200 w 1924050"/>
                <a:gd name="connsiteY5" fmla="*/ 654056 h 977906"/>
                <a:gd name="connsiteX6" fmla="*/ 1924050 w 1924050"/>
                <a:gd name="connsiteY6" fmla="*/ 977906 h 97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4050" h="977906">
                  <a:moveTo>
                    <a:pt x="0" y="977906"/>
                  </a:moveTo>
                  <a:cubicBezTo>
                    <a:pt x="244475" y="863606"/>
                    <a:pt x="488950" y="749306"/>
                    <a:pt x="657225" y="606431"/>
                  </a:cubicBezTo>
                  <a:cubicBezTo>
                    <a:pt x="825500" y="463556"/>
                    <a:pt x="919163" y="212731"/>
                    <a:pt x="1009650" y="120656"/>
                  </a:cubicBezTo>
                  <a:cubicBezTo>
                    <a:pt x="1100138" y="28581"/>
                    <a:pt x="1147763" y="-60319"/>
                    <a:pt x="1200150" y="53981"/>
                  </a:cubicBezTo>
                  <a:cubicBezTo>
                    <a:pt x="1252538" y="168281"/>
                    <a:pt x="1257300" y="706444"/>
                    <a:pt x="1323975" y="806456"/>
                  </a:cubicBezTo>
                  <a:cubicBezTo>
                    <a:pt x="1390650" y="906468"/>
                    <a:pt x="1500188" y="625481"/>
                    <a:pt x="1600200" y="654056"/>
                  </a:cubicBezTo>
                  <a:cubicBezTo>
                    <a:pt x="1700212" y="682631"/>
                    <a:pt x="1812131" y="830268"/>
                    <a:pt x="1924050" y="977906"/>
                  </a:cubicBezTo>
                </a:path>
              </a:pathLst>
            </a:custGeom>
            <a:noFill/>
            <a:ln w="26425" cap="flat" cmpd="sng" algn="ctr">
              <a:solidFill>
                <a:srgbClr val="74BA4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02020"/>
                </a:solidFill>
                <a:effectLst/>
                <a:uLnTx/>
                <a:uFillTx/>
                <a:ea typeface="+mn-ea"/>
                <a:cs typeface="+mn-cs"/>
              </a:endParaRPr>
            </a:p>
          </p:txBody>
        </p:sp>
        <p:sp>
          <p:nvSpPr>
            <p:cNvPr id="39" name="Freeform 74"/>
            <p:cNvSpPr/>
            <p:nvPr/>
          </p:nvSpPr>
          <p:spPr>
            <a:xfrm>
              <a:off x="1090089" y="3028950"/>
              <a:ext cx="1576911" cy="990600"/>
            </a:xfrm>
            <a:custGeom>
              <a:avLst/>
              <a:gdLst>
                <a:gd name="connsiteX0" fmla="*/ 0 w 1247775"/>
                <a:gd name="connsiteY0" fmla="*/ 1000348 h 1000348"/>
                <a:gd name="connsiteX1" fmla="*/ 381000 w 1247775"/>
                <a:gd name="connsiteY1" fmla="*/ 686023 h 1000348"/>
                <a:gd name="connsiteX2" fmla="*/ 657225 w 1247775"/>
                <a:gd name="connsiteY2" fmla="*/ 223 h 1000348"/>
                <a:gd name="connsiteX3" fmla="*/ 914400 w 1247775"/>
                <a:gd name="connsiteY3" fmla="*/ 762223 h 1000348"/>
                <a:gd name="connsiteX4" fmla="*/ 1247775 w 1247775"/>
                <a:gd name="connsiteY4" fmla="*/ 1000348 h 1000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1000348">
                  <a:moveTo>
                    <a:pt x="0" y="1000348"/>
                  </a:moveTo>
                  <a:cubicBezTo>
                    <a:pt x="135731" y="926529"/>
                    <a:pt x="271463" y="852710"/>
                    <a:pt x="381000" y="686023"/>
                  </a:cubicBezTo>
                  <a:cubicBezTo>
                    <a:pt x="490537" y="519336"/>
                    <a:pt x="568325" y="-12477"/>
                    <a:pt x="657225" y="223"/>
                  </a:cubicBezTo>
                  <a:cubicBezTo>
                    <a:pt x="746125" y="12923"/>
                    <a:pt x="815975" y="595535"/>
                    <a:pt x="914400" y="762223"/>
                  </a:cubicBezTo>
                  <a:cubicBezTo>
                    <a:pt x="1012825" y="928910"/>
                    <a:pt x="1130300" y="964629"/>
                    <a:pt x="1247775" y="1000348"/>
                  </a:cubicBezTo>
                </a:path>
              </a:pathLst>
            </a:custGeom>
            <a:noFill/>
            <a:ln w="44450" cap="flat" cmpd="sng" algn="ctr">
              <a:solidFill>
                <a:srgbClr val="542F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02020"/>
                </a:solidFill>
                <a:effectLst/>
                <a:uLnTx/>
                <a:uFillTx/>
                <a:ea typeface="+mn-ea"/>
                <a:cs typeface="+mn-cs"/>
              </a:endParaRPr>
            </a:p>
          </p:txBody>
        </p:sp>
        <p:sp>
          <p:nvSpPr>
            <p:cNvPr id="40" name="TextBox 39"/>
            <p:cNvSpPr txBox="1"/>
            <p:nvPr/>
          </p:nvSpPr>
          <p:spPr>
            <a:xfrm>
              <a:off x="1144979" y="4107418"/>
              <a:ext cx="9476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Laplace</a:t>
              </a:r>
            </a:p>
          </p:txBody>
        </p:sp>
      </p:grpSp>
      <p:pic>
        <p:nvPicPr>
          <p:cNvPr id="41" name="Picture 40" descr="Automatically generated description: thing, nintendo, object"/>
          <p:cNvPicPr>
            <a:picLocks noChangeAspect="1"/>
          </p:cNvPicPr>
          <p:nvPr/>
        </p:nvPicPr>
        <p:blipFill rotWithShape="1">
          <a:blip r:embed="rId4"/>
          <a:srcRect t="1" b="12864"/>
          <a:stretch/>
        </p:blipFill>
        <p:spPr>
          <a:xfrm>
            <a:off x="698623" y="2126819"/>
            <a:ext cx="1128092" cy="288417"/>
          </a:xfrm>
          <a:prstGeom prst="rect">
            <a:avLst/>
          </a:prstGeom>
        </p:spPr>
      </p:pic>
    </p:spTree>
    <p:extLst>
      <p:ext uri="{BB962C8B-B14F-4D97-AF65-F5344CB8AC3E}">
        <p14:creationId xmlns:p14="http://schemas.microsoft.com/office/powerpoint/2010/main" val="14470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Groove Radio</a:t>
            </a:r>
          </a:p>
        </p:txBody>
      </p:sp>
      <p:sp>
        <p:nvSpPr>
          <p:cNvPr id="4" name="Slide Number Placeholder 3"/>
          <p:cNvSpPr>
            <a:spLocks noGrp="1"/>
          </p:cNvSpPr>
          <p:nvPr>
            <p:ph type="sldNum" sz="quarter" idx="12"/>
          </p:nvPr>
        </p:nvSpPr>
        <p:spPr>
          <a:xfrm>
            <a:off x="6553200" y="6356350"/>
            <a:ext cx="2133600" cy="365125"/>
          </a:xfrm>
        </p:spPr>
        <p:txBody>
          <a:bodyPr/>
          <a:lstStyle/>
          <a:p>
            <a:fld id="{0470F963-9A19-4DEA-8F72-2C3EA7111424}" type="slidenum">
              <a:rPr lang="en-US" smtClean="0"/>
              <a:pPr/>
              <a:t>3</a:t>
            </a:fld>
            <a:endParaRPr lang="en-US"/>
          </a:p>
        </p:txBody>
      </p:sp>
      <p:pic>
        <p:nvPicPr>
          <p:cNvPr id="6" name="Picture 5" descr="Automatically generated description: nintendo, screenshot, abstract"/>
          <p:cNvPicPr>
            <a:picLocks noChangeAspect="1"/>
          </p:cNvPicPr>
          <p:nvPr/>
        </p:nvPicPr>
        <p:blipFill>
          <a:blip r:embed="rId2"/>
          <a:stretch>
            <a:fillRect/>
          </a:stretch>
        </p:blipFill>
        <p:spPr>
          <a:xfrm>
            <a:off x="13855" y="2286000"/>
            <a:ext cx="9144000" cy="2778987"/>
          </a:xfrm>
          <a:prstGeom prst="rect">
            <a:avLst/>
          </a:prstGeom>
        </p:spPr>
      </p:pic>
    </p:spTree>
    <p:extLst>
      <p:ext uri="{BB962C8B-B14F-4D97-AF65-F5344CB8AC3E}">
        <p14:creationId xmlns:p14="http://schemas.microsoft.com/office/powerpoint/2010/main" val="3234353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Artists</a:t>
            </a:r>
          </a:p>
        </p:txBody>
      </p:sp>
      <p:sp>
        <p:nvSpPr>
          <p:cNvPr id="4" name="Slide Number Placeholder 3"/>
          <p:cNvSpPr>
            <a:spLocks noGrp="1"/>
          </p:cNvSpPr>
          <p:nvPr>
            <p:ph type="sldNum" sz="quarter" idx="12"/>
          </p:nvPr>
        </p:nvSpPr>
        <p:spPr/>
        <p:txBody>
          <a:bodyPr/>
          <a:lstStyle/>
          <a:p>
            <a:fld id="{0470F963-9A19-4DEA-8F72-2C3EA7111424}" type="slidenum">
              <a:rPr lang="en-US" smtClean="0"/>
              <a:pPr/>
              <a:t>30</a:t>
            </a:fld>
            <a:endParaRPr lang="en-US"/>
          </a:p>
        </p:txBody>
      </p:sp>
      <p:pic>
        <p:nvPicPr>
          <p:cNvPr id="5" name="Picture 4"/>
          <p:cNvPicPr>
            <a:picLocks noChangeAspect="1"/>
          </p:cNvPicPr>
          <p:nvPr/>
        </p:nvPicPr>
        <p:blipFill>
          <a:blip r:embed="rId2"/>
          <a:stretch>
            <a:fillRect/>
          </a:stretch>
        </p:blipFill>
        <p:spPr>
          <a:xfrm>
            <a:off x="571500" y="1125790"/>
            <a:ext cx="8001000" cy="5268552"/>
          </a:xfrm>
          <a:prstGeom prst="rect">
            <a:avLst/>
          </a:prstGeom>
        </p:spPr>
      </p:pic>
    </p:spTree>
    <p:extLst>
      <p:ext uri="{BB962C8B-B14F-4D97-AF65-F5344CB8AC3E}">
        <p14:creationId xmlns:p14="http://schemas.microsoft.com/office/powerpoint/2010/main" val="4266373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Users</a:t>
            </a:r>
          </a:p>
        </p:txBody>
      </p:sp>
      <p:sp>
        <p:nvSpPr>
          <p:cNvPr id="4" name="Slide Number Placeholder 3"/>
          <p:cNvSpPr>
            <a:spLocks noGrp="1"/>
          </p:cNvSpPr>
          <p:nvPr>
            <p:ph type="sldNum" sz="quarter" idx="12"/>
          </p:nvPr>
        </p:nvSpPr>
        <p:spPr/>
        <p:txBody>
          <a:bodyPr/>
          <a:lstStyle/>
          <a:p>
            <a:fld id="{0470F963-9A19-4DEA-8F72-2C3EA7111424}" type="slidenum">
              <a:rPr lang="en-US" smtClean="0"/>
              <a:pPr/>
              <a:t>31</a:t>
            </a:fld>
            <a:endParaRPr lang="en-US"/>
          </a:p>
        </p:txBody>
      </p:sp>
      <p:pic>
        <p:nvPicPr>
          <p:cNvPr id="5" name="Picture 4"/>
          <p:cNvPicPr>
            <a:picLocks noChangeAspect="1"/>
          </p:cNvPicPr>
          <p:nvPr/>
        </p:nvPicPr>
        <p:blipFill>
          <a:blip r:embed="rId2"/>
          <a:stretch>
            <a:fillRect/>
          </a:stretch>
        </p:blipFill>
        <p:spPr>
          <a:xfrm>
            <a:off x="477982" y="1447800"/>
            <a:ext cx="8257309" cy="4510626"/>
          </a:xfrm>
          <a:prstGeom prst="rect">
            <a:avLst/>
          </a:prstGeom>
        </p:spPr>
      </p:pic>
    </p:spTree>
    <p:extLst>
      <p:ext uri="{BB962C8B-B14F-4D97-AF65-F5344CB8AC3E}">
        <p14:creationId xmlns:p14="http://schemas.microsoft.com/office/powerpoint/2010/main" val="2219530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Sub-Genres</a:t>
            </a:r>
          </a:p>
        </p:txBody>
      </p:sp>
      <p:sp>
        <p:nvSpPr>
          <p:cNvPr id="4" name="Slide Number Placeholder 3"/>
          <p:cNvSpPr>
            <a:spLocks noGrp="1"/>
          </p:cNvSpPr>
          <p:nvPr>
            <p:ph type="sldNum" sz="quarter" idx="12"/>
          </p:nvPr>
        </p:nvSpPr>
        <p:spPr/>
        <p:txBody>
          <a:bodyPr/>
          <a:lstStyle/>
          <a:p>
            <a:fld id="{0470F963-9A19-4DEA-8F72-2C3EA7111424}" type="slidenum">
              <a:rPr lang="en-US" smtClean="0"/>
              <a:pPr/>
              <a:t>32</a:t>
            </a:fld>
            <a:endParaRPr lang="en-US"/>
          </a:p>
        </p:txBody>
      </p:sp>
      <p:pic>
        <p:nvPicPr>
          <p:cNvPr id="5" name="Picture 4"/>
          <p:cNvPicPr>
            <a:picLocks noChangeAspect="1"/>
          </p:cNvPicPr>
          <p:nvPr/>
        </p:nvPicPr>
        <p:blipFill>
          <a:blip r:embed="rId2"/>
          <a:stretch>
            <a:fillRect/>
          </a:stretch>
        </p:blipFill>
        <p:spPr>
          <a:xfrm>
            <a:off x="609600" y="1524000"/>
            <a:ext cx="8229600" cy="4647892"/>
          </a:xfrm>
          <a:prstGeom prst="rect">
            <a:avLst/>
          </a:prstGeom>
        </p:spPr>
      </p:pic>
    </p:spTree>
    <p:extLst>
      <p:ext uri="{BB962C8B-B14F-4D97-AF65-F5344CB8AC3E}">
        <p14:creationId xmlns:p14="http://schemas.microsoft.com/office/powerpoint/2010/main" val="460857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Genres</a:t>
            </a:r>
          </a:p>
        </p:txBody>
      </p:sp>
      <p:sp>
        <p:nvSpPr>
          <p:cNvPr id="4" name="Slide Number Placeholder 3"/>
          <p:cNvSpPr>
            <a:spLocks noGrp="1"/>
          </p:cNvSpPr>
          <p:nvPr>
            <p:ph type="sldNum" sz="quarter" idx="12"/>
          </p:nvPr>
        </p:nvSpPr>
        <p:spPr/>
        <p:txBody>
          <a:bodyPr/>
          <a:lstStyle/>
          <a:p>
            <a:fld id="{0470F963-9A19-4DEA-8F72-2C3EA7111424}" type="slidenum">
              <a:rPr lang="en-US" smtClean="0"/>
              <a:pPr/>
              <a:t>33</a:t>
            </a:fld>
            <a:endParaRPr lang="en-US"/>
          </a:p>
        </p:txBody>
      </p:sp>
      <p:pic>
        <p:nvPicPr>
          <p:cNvPr id="6" name="Picture 5"/>
          <p:cNvPicPr>
            <a:picLocks noChangeAspect="1"/>
          </p:cNvPicPr>
          <p:nvPr/>
        </p:nvPicPr>
        <p:blipFill>
          <a:blip r:embed="rId2"/>
          <a:stretch>
            <a:fillRect/>
          </a:stretch>
        </p:blipFill>
        <p:spPr>
          <a:xfrm>
            <a:off x="457200" y="1219200"/>
            <a:ext cx="8458200" cy="4815996"/>
          </a:xfrm>
          <a:prstGeom prst="rect">
            <a:avLst/>
          </a:prstGeom>
        </p:spPr>
      </p:pic>
    </p:spTree>
    <p:extLst>
      <p:ext uri="{BB962C8B-B14F-4D97-AF65-F5344CB8AC3E}">
        <p14:creationId xmlns:p14="http://schemas.microsoft.com/office/powerpoint/2010/main" val="3601532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Global Prior</a:t>
            </a:r>
          </a:p>
        </p:txBody>
      </p:sp>
      <p:sp>
        <p:nvSpPr>
          <p:cNvPr id="4" name="Slide Number Placeholder 3"/>
          <p:cNvSpPr>
            <a:spLocks noGrp="1"/>
          </p:cNvSpPr>
          <p:nvPr>
            <p:ph type="sldNum" sz="quarter" idx="12"/>
          </p:nvPr>
        </p:nvSpPr>
        <p:spPr/>
        <p:txBody>
          <a:bodyPr/>
          <a:lstStyle/>
          <a:p>
            <a:fld id="{0470F963-9A19-4DEA-8F72-2C3EA7111424}" type="slidenum">
              <a:rPr lang="en-US" smtClean="0"/>
              <a:pPr/>
              <a:t>34</a:t>
            </a:fld>
            <a:endParaRPr lang="en-US"/>
          </a:p>
        </p:txBody>
      </p:sp>
      <p:pic>
        <p:nvPicPr>
          <p:cNvPr id="5" name="Picture 4"/>
          <p:cNvPicPr>
            <a:picLocks noChangeAspect="1"/>
          </p:cNvPicPr>
          <p:nvPr/>
        </p:nvPicPr>
        <p:blipFill>
          <a:blip r:embed="rId2"/>
          <a:stretch>
            <a:fillRect/>
          </a:stretch>
        </p:blipFill>
        <p:spPr>
          <a:xfrm>
            <a:off x="304800" y="1752600"/>
            <a:ext cx="8229600" cy="3130108"/>
          </a:xfrm>
          <a:prstGeom prst="rect">
            <a:avLst/>
          </a:prstGeom>
        </p:spPr>
      </p:pic>
    </p:spTree>
    <p:extLst>
      <p:ext uri="{BB962C8B-B14F-4D97-AF65-F5344CB8AC3E}">
        <p14:creationId xmlns:p14="http://schemas.microsoft.com/office/powerpoint/2010/main" val="3189991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Precision Parameters</a:t>
            </a:r>
          </a:p>
        </p:txBody>
      </p:sp>
      <p:sp>
        <p:nvSpPr>
          <p:cNvPr id="4" name="Slide Number Placeholder 3"/>
          <p:cNvSpPr>
            <a:spLocks noGrp="1"/>
          </p:cNvSpPr>
          <p:nvPr>
            <p:ph type="sldNum" sz="quarter" idx="12"/>
          </p:nvPr>
        </p:nvSpPr>
        <p:spPr/>
        <p:txBody>
          <a:bodyPr/>
          <a:lstStyle/>
          <a:p>
            <a:fld id="{0470F963-9A19-4DEA-8F72-2C3EA7111424}" type="slidenum">
              <a:rPr lang="en-US" smtClean="0"/>
              <a:pPr/>
              <a:t>35</a:t>
            </a:fld>
            <a:endParaRPr lang="en-US"/>
          </a:p>
        </p:txBody>
      </p:sp>
      <p:pic>
        <p:nvPicPr>
          <p:cNvPr id="5" name="Picture 4"/>
          <p:cNvPicPr>
            <a:picLocks noChangeAspect="1"/>
          </p:cNvPicPr>
          <p:nvPr/>
        </p:nvPicPr>
        <p:blipFill>
          <a:blip r:embed="rId2"/>
          <a:stretch>
            <a:fillRect/>
          </a:stretch>
        </p:blipFill>
        <p:spPr>
          <a:xfrm>
            <a:off x="457200" y="1143000"/>
            <a:ext cx="8229600" cy="5135181"/>
          </a:xfrm>
          <a:prstGeom prst="rect">
            <a:avLst/>
          </a:prstGeom>
        </p:spPr>
      </p:pic>
    </p:spTree>
    <p:extLst>
      <p:ext uri="{BB962C8B-B14F-4D97-AF65-F5344CB8AC3E}">
        <p14:creationId xmlns:p14="http://schemas.microsoft.com/office/powerpoint/2010/main" val="2316932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830763"/>
              </a:xfrm>
            </p:spPr>
            <p:txBody>
              <a:bodyPr>
                <a:normAutofit/>
              </a:bodyPr>
              <a:lstStyle/>
              <a:p>
                <a:r>
                  <a:rPr lang="en-US" sz="2000" dirty="0"/>
                  <a:t>We wish to ensure different playlists even for similar activations.</a:t>
                </a:r>
                <a:br>
                  <a:rPr lang="en-US" sz="2000" dirty="0"/>
                </a:br>
                <a:endParaRPr lang="en-US" sz="2000" dirty="0"/>
              </a:p>
              <a:p>
                <a:r>
                  <a:rPr lang="en-US" sz="2000" dirty="0"/>
                  <a:t>We pre-compute a candidate list of </a:t>
                </a:r>
                <a14:m>
                  <m:oMath xmlns:m="http://schemas.openxmlformats.org/officeDocument/2006/math">
                    <m:r>
                      <a:rPr lang="en-US" sz="2000" b="0" i="1" smtClean="0">
                        <a:latin typeface="Cambria Math" panose="02040503050406030204" pitchFamily="18" charset="0"/>
                      </a:rPr>
                      <m:t>𝑀</m:t>
                    </m:r>
                    <m:r>
                      <a:rPr lang="en-US" sz="2000" b="0" i="1" smtClean="0">
                        <a:latin typeface="Cambria Math" panose="02040503050406030204" pitchFamily="18" charset="0"/>
                      </a:rPr>
                      <m:t>=1000</m:t>
                    </m:r>
                  </m:oMath>
                </a14:m>
                <a:r>
                  <a:rPr lang="en-US" sz="2000" dirty="0"/>
                  <a:t> tracks for each seed artist.</a:t>
                </a:r>
                <a:br>
                  <a:rPr lang="en-US" sz="2000" dirty="0"/>
                </a:br>
                <a:endParaRPr lang="en-US" sz="2000" dirty="0"/>
              </a:p>
              <a:p>
                <a:r>
                  <a:rPr lang="en-US" sz="2000" dirty="0"/>
                  <a:t>Discrete multinomial transition probabilities using the </a:t>
                </a:r>
                <a:r>
                  <a:rPr lang="en-US" sz="2000" dirty="0" err="1"/>
                  <a:t>softmax</a:t>
                </a:r>
                <a:r>
                  <a:rPr lang="en-US" sz="2000" dirty="0"/>
                  <a:t> function:</a:t>
                </a:r>
                <a:br>
                  <a:rPr lang="en-US" sz="2000" dirty="0"/>
                </a:br>
                <a:br>
                  <a:rPr lang="en-US" sz="2000" dirty="0"/>
                </a:br>
                <a:br>
                  <a:rPr lang="en-US" sz="2000" dirty="0"/>
                </a:br>
                <a:br>
                  <a:rPr lang="en-US" sz="2000" dirty="0"/>
                </a:br>
                <a:br>
                  <a:rPr lang="en-US" sz="2000" dirty="0"/>
                </a:br>
                <a:endParaRPr lang="en-US" sz="2000" dirty="0"/>
              </a:p>
              <a:p>
                <a:r>
                  <a:rPr lang="en-US" sz="2000" dirty="0"/>
                  <a:t>Parameter </a:t>
                </a:r>
                <a14:m>
                  <m:oMath xmlns:m="http://schemas.openxmlformats.org/officeDocument/2006/math">
                    <m:r>
                      <a:rPr lang="en-US" sz="2000" b="0" i="1" smtClean="0">
                        <a:latin typeface="Cambria Math" panose="02040503050406030204" pitchFamily="18" charset="0"/>
                      </a:rPr>
                      <m:t>𝑠</m:t>
                    </m:r>
                  </m:oMath>
                </a14:m>
                <a:r>
                  <a:rPr lang="en-US" sz="2000" dirty="0"/>
                  <a:t> tunes the desired degree of </a:t>
                </a:r>
                <a:r>
                  <a:rPr lang="en-US" sz="2000" dirty="0" err="1"/>
                  <a:t>divrersity</a:t>
                </a:r>
                <a:r>
                  <a:rPr lang="en-US" sz="2000" dirty="0"/>
                  <a:t>. </a:t>
                </a:r>
              </a:p>
              <a:p>
                <a:pPr marL="0" indent="0">
                  <a:buNone/>
                </a:pPr>
                <a:r>
                  <a:rPr lang="en-US" sz="2000" dirty="0"/>
                  <a:t> </a:t>
                </a:r>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830763"/>
              </a:xfrm>
              <a:blipFill>
                <a:blip r:embed="rId2"/>
                <a:stretch>
                  <a:fillRect l="-667" t="-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p:cNvSpPr/>
              <p:nvPr/>
            </p:nvSpPr>
            <p:spPr>
              <a:xfrm>
                <a:off x="2590800" y="3276600"/>
                <a:ext cx="2819400" cy="1020762"/>
              </a:xfrm>
              <a:prstGeom prst="roundRect">
                <a:avLst/>
              </a:prstGeom>
              <a:solidFill>
                <a:schemeClr val="bg2"/>
              </a:solidFill>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m:t>
                          </m:r>
                        </m:sub>
                      </m:sSub>
                      <m:r>
                        <a:rPr lang="en-US" sz="2200" i="1">
                          <a:latin typeface="Cambria Math" panose="02040503050406030204" pitchFamily="18" charset="0"/>
                        </a:rPr>
                        <m:t>=</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b="0" i="1" smtClean="0">
                                  <a:latin typeface="Cambria Math" panose="02040503050406030204" pitchFamily="18" charset="0"/>
                                  <a:ea typeface="Cambria Math" panose="02040503050406030204" pitchFamily="18" charset="0"/>
                                </a:rPr>
                                <m:t>𝑠</m:t>
                              </m:r>
                              <m:r>
                                <a:rPr lang="en-US" sz="2200" b="0" i="1" smtClean="0">
                                  <a:latin typeface="Cambria Math" panose="02040503050406030204" pitchFamily="18" charset="0"/>
                                  <a:ea typeface="Cambria Math" panose="02040503050406030204" pitchFamily="18" charset="0"/>
                                </a:rPr>
                                <m:t>⋅</m:t>
                              </m:r>
                              <m:sSub>
                                <m:sSubPr>
                                  <m:ctrlPr>
                                    <a:rPr lang="en-US" sz="2200" i="1">
                                      <a:latin typeface="Cambria Math" panose="02040503050406030204" pitchFamily="18" charset="0"/>
                                      <a:ea typeface="Cambria Math" panose="02040503050406030204" pitchFamily="18" charset="0"/>
                                    </a:rPr>
                                  </m:ctrlPr>
                                </m:sSubPr>
                                <m:e>
                                  <m:acc>
                                    <m:accPr>
                                      <m:chr m:val="̂"/>
                                      <m:ctrlPr>
                                        <a:rPr lang="en-US" sz="2200" i="1">
                                          <a:latin typeface="Cambria Math" panose="02040503050406030204" pitchFamily="18" charset="0"/>
                                          <a:ea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𝑟</m:t>
                                      </m:r>
                                    </m:e>
                                  </m:acc>
                                </m:e>
                                <m:sub>
                                  <m:r>
                                    <a:rPr lang="en-US" sz="2200" i="1">
                                      <a:latin typeface="Cambria Math" panose="02040503050406030204" pitchFamily="18" charset="0"/>
                                      <a:ea typeface="Cambria Math" panose="02040503050406030204" pitchFamily="18" charset="0"/>
                                    </a:rPr>
                                    <m:t>𝑚</m:t>
                                  </m:r>
                                </m:sub>
                              </m:sSub>
                            </m:sup>
                          </m:sSup>
                        </m:num>
                        <m:den>
                          <m:nary>
                            <m:naryPr>
                              <m:chr m:val="∑"/>
                              <m:ctrlPr>
                                <a:rPr lang="en-US" sz="2200" i="1" smtClean="0">
                                  <a:latin typeface="Cambria Math" panose="02040503050406030204" pitchFamily="18" charset="0"/>
                                  <a:ea typeface="Cambria Math" panose="02040503050406030204" pitchFamily="18" charset="0"/>
                                </a:rPr>
                              </m:ctrlPr>
                            </m:naryPr>
                            <m:sub>
                              <m:r>
                                <m:rPr>
                                  <m:brk m:alnAt="23"/>
                                </m:rPr>
                                <a:rPr lang="en-US" sz="2200" b="0" i="1" smtClean="0">
                                  <a:latin typeface="Cambria Math" panose="02040503050406030204" pitchFamily="18" charset="0"/>
                                  <a:ea typeface="Cambria Math" panose="02040503050406030204" pitchFamily="18" charset="0"/>
                                </a:rPr>
                                <m:t>𝑖</m:t>
                              </m:r>
                              <m:r>
                                <a:rPr lang="en-US" sz="2200" b="0" i="1" smtClean="0">
                                  <a:latin typeface="Cambria Math" panose="02040503050406030204" pitchFamily="18" charset="0"/>
                                  <a:ea typeface="Cambria Math" panose="02040503050406030204" pitchFamily="18" charset="0"/>
                                </a:rPr>
                                <m:t>=1</m:t>
                              </m:r>
                            </m:sub>
                            <m:sup>
                              <m:r>
                                <a:rPr lang="en-US" sz="2200" b="0" i="1" smtClean="0">
                                  <a:latin typeface="Cambria Math" panose="02040503050406030204" pitchFamily="18" charset="0"/>
                                  <a:ea typeface="Cambria Math" panose="02040503050406030204" pitchFamily="18" charset="0"/>
                                </a:rPr>
                                <m:t>𝑀</m:t>
                              </m:r>
                            </m:sup>
                            <m:e>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ea typeface="Cambria Math" panose="02040503050406030204" pitchFamily="18" charset="0"/>
                                    </a:rPr>
                                    <m:t>𝑠</m:t>
                                  </m:r>
                                  <m:r>
                                    <a:rPr lang="en-US" sz="2200" i="1">
                                      <a:latin typeface="Cambria Math" panose="02040503050406030204" pitchFamily="18" charset="0"/>
                                      <a:ea typeface="Cambria Math" panose="02040503050406030204" pitchFamily="18" charset="0"/>
                                    </a:rPr>
                                    <m:t>⋅</m:t>
                                  </m:r>
                                  <m:sSub>
                                    <m:sSubPr>
                                      <m:ctrlPr>
                                        <a:rPr lang="en-US" sz="2200" i="1">
                                          <a:latin typeface="Cambria Math" panose="02040503050406030204" pitchFamily="18" charset="0"/>
                                          <a:ea typeface="Cambria Math" panose="02040503050406030204" pitchFamily="18" charset="0"/>
                                        </a:rPr>
                                      </m:ctrlPr>
                                    </m:sSubPr>
                                    <m:e>
                                      <m:acc>
                                        <m:accPr>
                                          <m:chr m:val="̂"/>
                                          <m:ctrlPr>
                                            <a:rPr lang="en-US" sz="2200" i="1">
                                              <a:latin typeface="Cambria Math" panose="02040503050406030204" pitchFamily="18" charset="0"/>
                                              <a:ea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𝑟</m:t>
                                          </m:r>
                                        </m:e>
                                      </m:acc>
                                    </m:e>
                                    <m:sub>
                                      <m:r>
                                        <a:rPr lang="en-US" sz="2200" b="0" i="1" smtClean="0">
                                          <a:latin typeface="Cambria Math" panose="02040503050406030204" pitchFamily="18" charset="0"/>
                                          <a:ea typeface="Cambria Math" panose="02040503050406030204" pitchFamily="18" charset="0"/>
                                        </a:rPr>
                                        <m:t>𝑖</m:t>
                                      </m:r>
                                    </m:sub>
                                  </m:sSub>
                                </m:sup>
                              </m:sSup>
                            </m:e>
                          </m:nary>
                        </m:den>
                      </m:f>
                    </m:oMath>
                  </m:oMathPara>
                </a14:m>
                <a:endParaRPr lang="en-US" sz="2200" dirty="0"/>
              </a:p>
            </p:txBody>
          </p:sp>
        </mc:Choice>
        <mc:Fallback xmlns="">
          <p:sp>
            <p:nvSpPr>
              <p:cNvPr id="6" name="Rounded Rectangle 5"/>
              <p:cNvSpPr>
                <a:spLocks noRot="1" noChangeAspect="1" noMove="1" noResize="1" noEditPoints="1" noAdjustHandles="1" noChangeArrowheads="1" noChangeShapeType="1" noTextEdit="1"/>
              </p:cNvSpPr>
              <p:nvPr/>
            </p:nvSpPr>
            <p:spPr>
              <a:xfrm>
                <a:off x="2590800" y="3276600"/>
                <a:ext cx="2819400" cy="1020762"/>
              </a:xfrm>
              <a:prstGeom prst="roundRect">
                <a:avLst/>
              </a:prstGeom>
              <a:blipFill>
                <a:blip r:embed="rId3"/>
                <a:stretch>
                  <a:fillRect/>
                </a:stretch>
              </a:blipFill>
              <a:ln>
                <a:headEnd type="none" w="med" len="med"/>
                <a:tailEnd type="arrow" w="med" len="med"/>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Practical Considerations</a:t>
            </a:r>
          </a:p>
        </p:txBody>
      </p:sp>
      <p:sp>
        <p:nvSpPr>
          <p:cNvPr id="5" name="Slide Number Placeholder 4"/>
          <p:cNvSpPr>
            <a:spLocks noGrp="1"/>
          </p:cNvSpPr>
          <p:nvPr>
            <p:ph type="sldNum" sz="quarter" idx="12"/>
          </p:nvPr>
        </p:nvSpPr>
        <p:spPr/>
        <p:txBody>
          <a:bodyPr/>
          <a:lstStyle/>
          <a:p>
            <a:fld id="{0470F963-9A19-4DEA-8F72-2C3EA7111424}" type="slidenum">
              <a:rPr lang="en-US" smtClean="0"/>
              <a:pPr/>
              <a:t>36</a:t>
            </a:fld>
            <a:endParaRPr lang="en-US"/>
          </a:p>
        </p:txBody>
      </p:sp>
    </p:spTree>
    <p:extLst>
      <p:ext uri="{BB962C8B-B14F-4D97-AF65-F5344CB8AC3E}">
        <p14:creationId xmlns:p14="http://schemas.microsoft.com/office/powerpoint/2010/main" val="85851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Datasets</a:t>
            </a:r>
          </a:p>
        </p:txBody>
      </p:sp>
      <p:sp>
        <p:nvSpPr>
          <p:cNvPr id="3" name="Content Placeholder 2"/>
          <p:cNvSpPr>
            <a:spLocks noGrp="1"/>
          </p:cNvSpPr>
          <p:nvPr>
            <p:ph idx="1"/>
          </p:nvPr>
        </p:nvSpPr>
        <p:spPr/>
        <p:txBody>
          <a:bodyPr>
            <a:normAutofit/>
          </a:bodyPr>
          <a:lstStyle/>
          <a:p>
            <a:r>
              <a:rPr lang="en-US" sz="2400" b="1" u="sng" dirty="0"/>
              <a:t>Groove Music-</a:t>
            </a:r>
            <a:r>
              <a:rPr lang="en-US" sz="2400" dirty="0"/>
              <a:t> a proprietary dataset from Groove music service. Positive labels are assigned to ‘true’ transitions in a user’s listening history when both tracks were played till completion. Negative labels indicate transitions where the second track was skipped in mid-play. </a:t>
            </a:r>
            <a:br>
              <a:rPr lang="en-US" sz="2400" dirty="0"/>
            </a:br>
            <a:endParaRPr lang="en-US" sz="2400" dirty="0"/>
          </a:p>
          <a:p>
            <a:r>
              <a:rPr lang="en-US" sz="2400" b="1" u="sng" dirty="0"/>
              <a:t>30Music-</a:t>
            </a:r>
            <a:r>
              <a:rPr lang="en-US" sz="2400" dirty="0"/>
              <a:t> a publicly available dataset of user playlists. Positive labels are assigned to tracks appearing in a playlist. Negatively labeled examples were obtained by uniformly sampling from tracks that did not appear. </a:t>
            </a:r>
            <a:endParaRPr lang="en-US" sz="2400" b="1" u="sng" dirty="0"/>
          </a:p>
        </p:txBody>
      </p:sp>
      <p:sp>
        <p:nvSpPr>
          <p:cNvPr id="4" name="Slide Number Placeholder 3"/>
          <p:cNvSpPr>
            <a:spLocks noGrp="1"/>
          </p:cNvSpPr>
          <p:nvPr>
            <p:ph type="sldNum" sz="quarter" idx="12"/>
          </p:nvPr>
        </p:nvSpPr>
        <p:spPr/>
        <p:txBody>
          <a:bodyPr/>
          <a:lstStyle/>
          <a:p>
            <a:fld id="{0470F963-9A19-4DEA-8F72-2C3EA7111424}" type="slidenum">
              <a:rPr lang="en-US" smtClean="0"/>
              <a:pPr/>
              <a:t>37</a:t>
            </a:fld>
            <a:endParaRPr lang="en-US"/>
          </a:p>
        </p:txBody>
      </p:sp>
    </p:spTree>
    <p:extLst>
      <p:ext uri="{BB962C8B-B14F-4D97-AF65-F5344CB8AC3E}">
        <p14:creationId xmlns:p14="http://schemas.microsoft.com/office/powerpoint/2010/main" val="2548327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Statistics </a:t>
            </a:r>
          </a:p>
        </p:txBody>
      </p:sp>
      <p:sp>
        <p:nvSpPr>
          <p:cNvPr id="4" name="Slide Number Placeholder 3"/>
          <p:cNvSpPr>
            <a:spLocks noGrp="1"/>
          </p:cNvSpPr>
          <p:nvPr>
            <p:ph type="sldNum" sz="quarter" idx="12"/>
          </p:nvPr>
        </p:nvSpPr>
        <p:spPr/>
        <p:txBody>
          <a:bodyPr/>
          <a:lstStyle/>
          <a:p>
            <a:fld id="{0470F963-9A19-4DEA-8F72-2C3EA7111424}" type="slidenum">
              <a:rPr lang="en-US" smtClean="0"/>
              <a:pPr/>
              <a:t>38</a:t>
            </a:fld>
            <a:endParaRPr lang="en-US"/>
          </a:p>
        </p:txBody>
      </p:sp>
      <p:pic>
        <p:nvPicPr>
          <p:cNvPr id="5" name="Picture 4"/>
          <p:cNvPicPr>
            <a:picLocks noChangeAspect="1"/>
          </p:cNvPicPr>
          <p:nvPr/>
        </p:nvPicPr>
        <p:blipFill>
          <a:blip r:embed="rId2"/>
          <a:stretch>
            <a:fillRect/>
          </a:stretch>
        </p:blipFill>
        <p:spPr>
          <a:xfrm>
            <a:off x="-76200" y="2057400"/>
            <a:ext cx="9144000" cy="2693096"/>
          </a:xfrm>
          <a:prstGeom prst="rect">
            <a:avLst/>
          </a:prstGeom>
        </p:spPr>
      </p:pic>
    </p:spTree>
    <p:extLst>
      <p:ext uri="{BB962C8B-B14F-4D97-AF65-F5344CB8AC3E}">
        <p14:creationId xmlns:p14="http://schemas.microsoft.com/office/powerpoint/2010/main" val="3891871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330931"/>
            <a:ext cx="5948362" cy="4982960"/>
          </a:xfrm>
          <a:prstGeom prst="rect">
            <a:avLst/>
          </a:prstGeom>
        </p:spPr>
      </p:pic>
      <p:sp>
        <p:nvSpPr>
          <p:cNvPr id="2" name="Title 1"/>
          <p:cNvSpPr>
            <a:spLocks noGrp="1"/>
          </p:cNvSpPr>
          <p:nvPr>
            <p:ph type="title"/>
          </p:nvPr>
        </p:nvSpPr>
        <p:spPr/>
        <p:txBody>
          <a:bodyPr/>
          <a:lstStyle/>
          <a:p>
            <a:r>
              <a:rPr lang="en-US" dirty="0"/>
              <a:t>Groove Music Dataset</a:t>
            </a:r>
          </a:p>
        </p:txBody>
      </p:sp>
      <p:sp>
        <p:nvSpPr>
          <p:cNvPr id="4" name="Slide Number Placeholder 3"/>
          <p:cNvSpPr>
            <a:spLocks noGrp="1"/>
          </p:cNvSpPr>
          <p:nvPr>
            <p:ph type="sldNum" sz="quarter" idx="12"/>
          </p:nvPr>
        </p:nvSpPr>
        <p:spPr/>
        <p:txBody>
          <a:bodyPr/>
          <a:lstStyle/>
          <a:p>
            <a:fld id="{0470F963-9A19-4DEA-8F72-2C3EA7111424}" type="slidenum">
              <a:rPr lang="en-US" smtClean="0"/>
              <a:pPr/>
              <a:t>39</a:t>
            </a:fld>
            <a:endParaRPr lang="en-US"/>
          </a:p>
        </p:txBody>
      </p:sp>
      <p:grpSp>
        <p:nvGrpSpPr>
          <p:cNvPr id="59" name="Group 58"/>
          <p:cNvGrpSpPr/>
          <p:nvPr/>
        </p:nvGrpSpPr>
        <p:grpSpPr>
          <a:xfrm>
            <a:off x="6629400" y="1752600"/>
            <a:ext cx="1858343" cy="1223495"/>
            <a:chOff x="4512214" y="2437516"/>
            <a:chExt cx="1858343" cy="1223495"/>
          </a:xfrm>
        </p:grpSpPr>
        <p:sp>
          <p:nvSpPr>
            <p:cNvPr id="60" name="Oval 59"/>
            <p:cNvSpPr/>
            <p:nvPr/>
          </p:nvSpPr>
          <p:spPr>
            <a:xfrm>
              <a:off x="5566734" y="3152049"/>
              <a:ext cx="479251" cy="440208"/>
            </a:xfrm>
            <a:prstGeom prst="ellipse">
              <a:avLst/>
            </a:prstGeom>
            <a:solidFill>
              <a:schemeClr val="tx2">
                <a:lumMod val="40000"/>
                <a:lumOff val="60000"/>
              </a:schemeClr>
            </a:solidFill>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mc:AlternateContent xmlns:mc="http://schemas.openxmlformats.org/markup-compatibility/2006" xmlns:a14="http://schemas.microsoft.com/office/drawing/2010/main">
          <mc:Choice Requires="a14">
            <p:sp>
              <p:nvSpPr>
                <p:cNvPr id="61" name="TextBox 60"/>
                <p:cNvSpPr txBox="1"/>
                <p:nvPr/>
              </p:nvSpPr>
              <p:spPr>
                <a:xfrm>
                  <a:off x="5536953" y="3260901"/>
                  <a:ext cx="54771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1000" b="1" i="0" dirty="0" smtClean="0"/>
                          <m:t>Label</m:t>
                        </m:r>
                      </m:oMath>
                    </m:oMathPara>
                  </a14:m>
                  <a:endParaRPr lang="en-US" sz="1000" b="1" dirty="0"/>
                </a:p>
                <a:p>
                  <a:pP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𝑖</m:t>
                            </m:r>
                          </m:sub>
                        </m:sSub>
                      </m:oMath>
                    </m:oMathPara>
                  </a14:m>
                  <a:endParaRPr lang="en-US" sz="1000" b="1" dirty="0"/>
                </a:p>
              </p:txBody>
            </p:sp>
          </mc:Choice>
          <mc:Fallback xmlns="">
            <p:sp>
              <p:nvSpPr>
                <p:cNvPr id="61" name="TextBox 60"/>
                <p:cNvSpPr txBox="1">
                  <a:spLocks noRot="1" noChangeAspect="1" noMove="1" noResize="1" noEditPoints="1" noAdjustHandles="1" noChangeArrowheads="1" noChangeShapeType="1" noTextEdit="1"/>
                </p:cNvSpPr>
                <p:nvPr/>
              </p:nvSpPr>
              <p:spPr>
                <a:xfrm>
                  <a:off x="5536953" y="3260901"/>
                  <a:ext cx="547714" cy="400110"/>
                </a:xfrm>
                <a:prstGeom prst="rect">
                  <a:avLst/>
                </a:prstGeom>
                <a:blipFill>
                  <a:blip r:embed="rId3"/>
                  <a:stretch>
                    <a:fillRect/>
                  </a:stretch>
                </a:blipFill>
              </p:spPr>
              <p:txBody>
                <a:bodyPr/>
                <a:lstStyle/>
                <a:p>
                  <a:r>
                    <a:rPr lang="en-US">
                      <a:noFill/>
                    </a:rPr>
                    <a:t> </a:t>
                  </a:r>
                </a:p>
              </p:txBody>
            </p:sp>
          </mc:Fallback>
        </mc:AlternateContent>
        <p:cxnSp>
          <p:nvCxnSpPr>
            <p:cNvPr id="62" name="Straight Arrow Connector 61"/>
            <p:cNvCxnSpPr>
              <a:cxnSpLocks/>
            </p:cNvCxnSpPr>
            <p:nvPr/>
          </p:nvCxnSpPr>
          <p:spPr>
            <a:xfrm flipV="1">
              <a:off x="5230263" y="3373582"/>
              <a:ext cx="360046" cy="1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2"/>
            <p:cNvSpPr/>
            <p:nvPr/>
          </p:nvSpPr>
          <p:spPr>
            <a:xfrm>
              <a:off x="4512214" y="3068932"/>
              <a:ext cx="1858343" cy="573610"/>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sp>
          <p:nvSpPr>
            <p:cNvPr id="64" name="Oval 63"/>
            <p:cNvSpPr/>
            <p:nvPr/>
          </p:nvSpPr>
          <p:spPr>
            <a:xfrm>
              <a:off x="4777750" y="3152049"/>
              <a:ext cx="479251" cy="440208"/>
            </a:xfrm>
            <a:prstGeom prst="ellipse">
              <a:avLst/>
            </a:prstGeom>
            <a:solidFill>
              <a:schemeClr val="tx2">
                <a:lumMod val="40000"/>
                <a:lumOff val="60000"/>
              </a:schemeClr>
            </a:solidFill>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mc:AlternateContent xmlns:mc="http://schemas.openxmlformats.org/markup-compatibility/2006" xmlns:a14="http://schemas.microsoft.com/office/drawing/2010/main">
          <mc:Choice Requires="a14">
            <p:sp>
              <p:nvSpPr>
                <p:cNvPr id="65" name="TextBox 64"/>
                <p:cNvSpPr txBox="1"/>
                <p:nvPr/>
              </p:nvSpPr>
              <p:spPr>
                <a:xfrm>
                  <a:off x="4747968" y="3260901"/>
                  <a:ext cx="54771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b="1" i="1">
                                <a:latin typeface="Cambria Math" panose="02040503050406030204" pitchFamily="18" charset="0"/>
                              </a:rPr>
                            </m:ctrlPr>
                          </m:sSubPr>
                          <m:e>
                            <m:r>
                              <m:rPr>
                                <m:sty m:val="p"/>
                              </m:rPr>
                              <a:rPr lang="en-US" sz="1000">
                                <a:latin typeface="Cambria Math" panose="02040503050406030204" pitchFamily="18" charset="0"/>
                              </a:rPr>
                              <m:t>x</m:t>
                            </m:r>
                          </m:e>
                          <m:sub>
                            <m:r>
                              <a:rPr lang="en-US" sz="1000" b="1" i="1">
                                <a:latin typeface="Cambria Math" panose="02040503050406030204" pitchFamily="18" charset="0"/>
                              </a:rPr>
                              <m:t>𝒊</m:t>
                            </m:r>
                          </m:sub>
                        </m:sSub>
                      </m:oMath>
                    </m:oMathPara>
                  </a14:m>
                  <a:endParaRPr lang="en-US" sz="1000" b="1" dirty="0"/>
                </a:p>
              </p:txBody>
            </p:sp>
          </mc:Choice>
          <mc:Fallback xmlns="">
            <p:sp>
              <p:nvSpPr>
                <p:cNvPr id="65" name="TextBox 64"/>
                <p:cNvSpPr txBox="1">
                  <a:spLocks noRot="1" noChangeAspect="1" noMove="1" noResize="1" noEditPoints="1" noAdjustHandles="1" noChangeArrowheads="1" noChangeShapeType="1" noTextEdit="1"/>
                </p:cNvSpPr>
                <p:nvPr/>
              </p:nvSpPr>
              <p:spPr>
                <a:xfrm>
                  <a:off x="4747968" y="3260901"/>
                  <a:ext cx="547714" cy="246221"/>
                </a:xfrm>
                <a:prstGeom prst="rect">
                  <a:avLst/>
                </a:prstGeom>
                <a:blipFill>
                  <a:blip r:embed="rId4"/>
                  <a:stretch>
                    <a:fillRect/>
                  </a:stretch>
                </a:blipFill>
              </p:spPr>
              <p:txBody>
                <a:bodyPr/>
                <a:lstStyle/>
                <a:p>
                  <a:r>
                    <a:rPr lang="en-US">
                      <a:noFill/>
                    </a:rPr>
                    <a:t> </a:t>
                  </a:r>
                </a:p>
              </p:txBody>
            </p:sp>
          </mc:Fallback>
        </mc:AlternateContent>
        <p:grpSp>
          <p:nvGrpSpPr>
            <p:cNvPr id="66" name="Group 65"/>
            <p:cNvGrpSpPr/>
            <p:nvPr/>
          </p:nvGrpSpPr>
          <p:grpSpPr>
            <a:xfrm>
              <a:off x="5615779" y="2437516"/>
              <a:ext cx="381160" cy="714533"/>
              <a:chOff x="4743722" y="1764565"/>
              <a:chExt cx="685800" cy="1310129"/>
            </a:xfrm>
          </p:grpSpPr>
          <mc:AlternateContent xmlns:mc="http://schemas.openxmlformats.org/markup-compatibility/2006" xmlns:a14="http://schemas.microsoft.com/office/drawing/2010/main">
            <mc:Choice Requires="a14">
              <p:sp>
                <p:nvSpPr>
                  <p:cNvPr id="67" name="Oval 66"/>
                  <p:cNvSpPr/>
                  <p:nvPr/>
                </p:nvSpPr>
                <p:spPr>
                  <a:xfrm>
                    <a:off x="4743722" y="1764565"/>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00" b="1">
                              <a:latin typeface="Cambria Math" panose="02040503050406030204" pitchFamily="18" charset="0"/>
                            </a:rPr>
                            <m:t>𝐰</m:t>
                          </m:r>
                        </m:oMath>
                      </m:oMathPara>
                    </a14:m>
                    <a:endParaRPr lang="en-US" sz="1000" dirty="0"/>
                  </a:p>
                </p:txBody>
              </p:sp>
            </mc:Choice>
            <mc:Fallback xmlns="">
              <p:sp>
                <p:nvSpPr>
                  <p:cNvPr id="67" name="Oval 66"/>
                  <p:cNvSpPr>
                    <a:spLocks noRot="1" noChangeAspect="1" noMove="1" noResize="1" noEditPoints="1" noAdjustHandles="1" noChangeArrowheads="1" noChangeShapeType="1" noTextEdit="1"/>
                  </p:cNvSpPr>
                  <p:nvPr/>
                </p:nvSpPr>
                <p:spPr>
                  <a:xfrm>
                    <a:off x="4743722" y="1764565"/>
                    <a:ext cx="685800" cy="625371"/>
                  </a:xfrm>
                  <a:prstGeom prst="ellipse">
                    <a:avLst/>
                  </a:prstGeom>
                  <a:blipFill>
                    <a:blip r:embed="rId5"/>
                    <a:stretch>
                      <a:fillRect/>
                    </a:stretch>
                  </a:blipFill>
                  <a:ln>
                    <a:headEnd type="none" w="med" len="med"/>
                    <a:tailEnd type="arrow" w="med" len="med"/>
                  </a:ln>
                </p:spPr>
                <p:txBody>
                  <a:bodyPr/>
                  <a:lstStyle/>
                  <a:p>
                    <a:r>
                      <a:rPr lang="en-US">
                        <a:noFill/>
                      </a:rPr>
                      <a:t> </a:t>
                    </a:r>
                  </a:p>
                </p:txBody>
              </p:sp>
            </mc:Fallback>
          </mc:AlternateContent>
          <p:cxnSp>
            <p:nvCxnSpPr>
              <p:cNvPr id="68" name="Straight Arrow Connector 67"/>
              <p:cNvCxnSpPr>
                <a:cxnSpLocks/>
                <a:stCxn id="67" idx="4"/>
                <a:endCxn id="60" idx="0"/>
              </p:cNvCxnSpPr>
              <p:nvPr/>
            </p:nvCxnSpPr>
            <p:spPr>
              <a:xfrm>
                <a:off x="5086622" y="2389936"/>
                <a:ext cx="2" cy="684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2455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470F963-9A19-4DEA-8F72-2C3EA7111424}" type="slidenum">
              <a:rPr lang="en-US" smtClean="0"/>
              <a:pPr/>
              <a:t>4</a:t>
            </a:fld>
            <a:endParaRPr lang="en-US"/>
          </a:p>
        </p:txBody>
      </p:sp>
      <p:pic>
        <p:nvPicPr>
          <p:cNvPr id="7" name="Picture 6" descr="Automatically generated description: nintendo, clothing"/>
          <p:cNvPicPr>
            <a:picLocks noChangeAspect="1"/>
          </p:cNvPicPr>
          <p:nvPr/>
        </p:nvPicPr>
        <p:blipFill>
          <a:blip r:embed="rId2"/>
          <a:stretch>
            <a:fillRect/>
          </a:stretch>
        </p:blipFill>
        <p:spPr>
          <a:xfrm>
            <a:off x="0" y="0"/>
            <a:ext cx="9144000" cy="3124200"/>
          </a:xfrm>
          <a:prstGeom prst="rect">
            <a:avLst/>
          </a:prstGeom>
        </p:spPr>
      </p:pic>
      <p:pic>
        <p:nvPicPr>
          <p:cNvPr id="8" name="Picture 7" descr="Automatically generated description: abstract, screenshot, nintendo"/>
          <p:cNvPicPr>
            <a:picLocks noChangeAspect="1"/>
          </p:cNvPicPr>
          <p:nvPr/>
        </p:nvPicPr>
        <p:blipFill>
          <a:blip r:embed="rId3"/>
          <a:stretch>
            <a:fillRect/>
          </a:stretch>
        </p:blipFill>
        <p:spPr>
          <a:xfrm>
            <a:off x="0" y="2960584"/>
            <a:ext cx="9144000" cy="3368057"/>
          </a:xfrm>
          <a:prstGeom prst="rect">
            <a:avLst/>
          </a:prstGeom>
        </p:spPr>
      </p:pic>
    </p:spTree>
    <p:extLst>
      <p:ext uri="{BB962C8B-B14F-4D97-AF65-F5344CB8AC3E}">
        <p14:creationId xmlns:p14="http://schemas.microsoft.com/office/powerpoint/2010/main" val="3823437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Groove Music Dataset</a:t>
            </a:r>
          </a:p>
        </p:txBody>
      </p:sp>
      <p:pic>
        <p:nvPicPr>
          <p:cNvPr id="5" name="Picture 4"/>
          <p:cNvPicPr>
            <a:picLocks noChangeAspect="1"/>
          </p:cNvPicPr>
          <p:nvPr/>
        </p:nvPicPr>
        <p:blipFill rotWithShape="1">
          <a:blip r:embed="rId2"/>
          <a:srcRect l="1691" t="1951" r="4699" b="3970"/>
          <a:stretch/>
        </p:blipFill>
        <p:spPr>
          <a:xfrm>
            <a:off x="73264" y="1304348"/>
            <a:ext cx="6012874" cy="5008418"/>
          </a:xfrm>
          <a:prstGeom prst="rect">
            <a:avLst/>
          </a:prstGeom>
        </p:spPr>
      </p:pic>
      <p:sp>
        <p:nvSpPr>
          <p:cNvPr id="4" name="Slide Number Placeholder 3"/>
          <p:cNvSpPr>
            <a:spLocks noGrp="1"/>
          </p:cNvSpPr>
          <p:nvPr>
            <p:ph type="sldNum" sz="quarter" idx="12"/>
          </p:nvPr>
        </p:nvSpPr>
        <p:spPr/>
        <p:txBody>
          <a:bodyPr/>
          <a:lstStyle/>
          <a:p>
            <a:fld id="{0470F963-9A19-4DEA-8F72-2C3EA7111424}" type="slidenum">
              <a:rPr lang="en-US" smtClean="0"/>
              <a:pPr/>
              <a:t>40</a:t>
            </a:fld>
            <a:endParaRPr lang="en-US"/>
          </a:p>
        </p:txBody>
      </p:sp>
      <p:grpSp>
        <p:nvGrpSpPr>
          <p:cNvPr id="21" name="Group 20"/>
          <p:cNvGrpSpPr/>
          <p:nvPr/>
        </p:nvGrpSpPr>
        <p:grpSpPr>
          <a:xfrm>
            <a:off x="6248400" y="1905000"/>
            <a:ext cx="1864910" cy="1666840"/>
            <a:chOff x="4512214" y="1994171"/>
            <a:chExt cx="1864910" cy="1666840"/>
          </a:xfrm>
        </p:grpSpPr>
        <p:sp>
          <p:nvSpPr>
            <p:cNvPr id="6" name="Oval 5"/>
            <p:cNvSpPr/>
            <p:nvPr/>
          </p:nvSpPr>
          <p:spPr>
            <a:xfrm>
              <a:off x="5566734" y="3152049"/>
              <a:ext cx="479251" cy="440208"/>
            </a:xfrm>
            <a:prstGeom prst="ellipse">
              <a:avLst/>
            </a:prstGeom>
            <a:solidFill>
              <a:schemeClr val="tx2">
                <a:lumMod val="40000"/>
                <a:lumOff val="60000"/>
              </a:schemeClr>
            </a:solidFill>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mc:AlternateContent xmlns:mc="http://schemas.openxmlformats.org/markup-compatibility/2006" xmlns:a14="http://schemas.microsoft.com/office/drawing/2010/main">
          <mc:Choice Requires="a14">
            <p:sp>
              <p:nvSpPr>
                <p:cNvPr id="7" name="TextBox 6"/>
                <p:cNvSpPr txBox="1"/>
                <p:nvPr/>
              </p:nvSpPr>
              <p:spPr>
                <a:xfrm>
                  <a:off x="5536953" y="3260901"/>
                  <a:ext cx="54771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1000" b="1" i="0" dirty="0" smtClean="0"/>
                          <m:t>Label</m:t>
                        </m:r>
                      </m:oMath>
                    </m:oMathPara>
                  </a14:m>
                  <a:endParaRPr lang="en-US" sz="1000" b="1" dirty="0"/>
                </a:p>
                <a:p>
                  <a:pP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𝑖</m:t>
                            </m:r>
                          </m:sub>
                        </m:sSub>
                      </m:oMath>
                    </m:oMathPara>
                  </a14:m>
                  <a:endParaRPr lang="en-US" sz="10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5536953" y="3260901"/>
                  <a:ext cx="547714" cy="400110"/>
                </a:xfrm>
                <a:prstGeom prst="rect">
                  <a:avLst/>
                </a:prstGeom>
                <a:blipFill>
                  <a:blip r:embed="rId3"/>
                  <a:stretch>
                    <a:fillRect/>
                  </a:stretch>
                </a:blipFill>
              </p:spPr>
              <p:txBody>
                <a:bodyPr/>
                <a:lstStyle/>
                <a:p>
                  <a:r>
                    <a:rPr lang="en-US">
                      <a:noFill/>
                    </a:rPr>
                    <a:t> </a:t>
                  </a:r>
                </a:p>
              </p:txBody>
            </p:sp>
          </mc:Fallback>
        </mc:AlternateContent>
        <p:cxnSp>
          <p:nvCxnSpPr>
            <p:cNvPr id="8" name="Straight Arrow Connector 7"/>
            <p:cNvCxnSpPr>
              <a:cxnSpLocks/>
            </p:cNvCxnSpPr>
            <p:nvPr/>
          </p:nvCxnSpPr>
          <p:spPr>
            <a:xfrm flipV="1">
              <a:off x="5230263" y="3373582"/>
              <a:ext cx="360046" cy="1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ounded Rectangle 2"/>
            <p:cNvSpPr/>
            <p:nvPr/>
          </p:nvSpPr>
          <p:spPr>
            <a:xfrm>
              <a:off x="4512214" y="3068932"/>
              <a:ext cx="1858343" cy="573610"/>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sp>
          <p:nvSpPr>
            <p:cNvPr id="10" name="Oval 9"/>
            <p:cNvSpPr/>
            <p:nvPr/>
          </p:nvSpPr>
          <p:spPr>
            <a:xfrm>
              <a:off x="4777750" y="3152049"/>
              <a:ext cx="479251" cy="440208"/>
            </a:xfrm>
            <a:prstGeom prst="ellipse">
              <a:avLst/>
            </a:prstGeom>
            <a:solidFill>
              <a:schemeClr val="tx2">
                <a:lumMod val="40000"/>
                <a:lumOff val="60000"/>
              </a:schemeClr>
            </a:solidFill>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mc:AlternateContent xmlns:mc="http://schemas.openxmlformats.org/markup-compatibility/2006" xmlns:a14="http://schemas.microsoft.com/office/drawing/2010/main">
          <mc:Choice Requires="a14">
            <p:sp>
              <p:nvSpPr>
                <p:cNvPr id="11" name="TextBox 10"/>
                <p:cNvSpPr txBox="1"/>
                <p:nvPr/>
              </p:nvSpPr>
              <p:spPr>
                <a:xfrm>
                  <a:off x="4747968" y="3260901"/>
                  <a:ext cx="54771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b="1" i="1">
                                <a:latin typeface="Cambria Math" panose="02040503050406030204" pitchFamily="18" charset="0"/>
                              </a:rPr>
                            </m:ctrlPr>
                          </m:sSubPr>
                          <m:e>
                            <m:r>
                              <m:rPr>
                                <m:sty m:val="p"/>
                              </m:rPr>
                              <a:rPr lang="en-US" sz="1000">
                                <a:latin typeface="Cambria Math" panose="02040503050406030204" pitchFamily="18" charset="0"/>
                              </a:rPr>
                              <m:t>x</m:t>
                            </m:r>
                          </m:e>
                          <m:sub>
                            <m:r>
                              <a:rPr lang="en-US" sz="1000" b="1" i="1">
                                <a:latin typeface="Cambria Math" panose="02040503050406030204" pitchFamily="18" charset="0"/>
                              </a:rPr>
                              <m:t>𝒊</m:t>
                            </m:r>
                          </m:sub>
                        </m:sSub>
                      </m:oMath>
                    </m:oMathPara>
                  </a14:m>
                  <a:endParaRPr lang="en-US" sz="1000"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4747968" y="3260901"/>
                  <a:ext cx="547714" cy="246221"/>
                </a:xfrm>
                <a:prstGeom prst="rect">
                  <a:avLst/>
                </a:prstGeom>
                <a:blipFill>
                  <a:blip r:embed="rId4"/>
                  <a:stretch>
                    <a:fillRect/>
                  </a:stretch>
                </a:blipFill>
              </p:spPr>
              <p:txBody>
                <a:bodyPr/>
                <a:lstStyle/>
                <a:p>
                  <a:r>
                    <a:rPr lang="en-US">
                      <a:noFill/>
                    </a:rPr>
                    <a:t> </a:t>
                  </a:r>
                </a:p>
              </p:txBody>
            </p:sp>
          </mc:Fallback>
        </mc:AlternateContent>
        <p:grpSp>
          <p:nvGrpSpPr>
            <p:cNvPr id="12" name="Group 11"/>
            <p:cNvGrpSpPr/>
            <p:nvPr/>
          </p:nvGrpSpPr>
          <p:grpSpPr>
            <a:xfrm>
              <a:off x="5637116" y="1994171"/>
              <a:ext cx="381160" cy="542197"/>
              <a:chOff x="4782112" y="2256544"/>
              <a:chExt cx="685800" cy="994143"/>
            </a:xfrm>
          </p:grpSpPr>
          <mc:AlternateContent xmlns:mc="http://schemas.openxmlformats.org/markup-compatibility/2006" xmlns:a14="http://schemas.microsoft.com/office/drawing/2010/main">
            <mc:Choice Requires="a14">
              <p:sp>
                <p:nvSpPr>
                  <p:cNvPr id="13" name="Oval 12"/>
                  <p:cNvSpPr/>
                  <p:nvPr/>
                </p:nvSpPr>
                <p:spPr>
                  <a:xfrm>
                    <a:off x="4782112" y="2256544"/>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00" b="1">
                              <a:latin typeface="Cambria Math" panose="02040503050406030204" pitchFamily="18" charset="0"/>
                            </a:rPr>
                            <m:t>𝐰</m:t>
                          </m:r>
                        </m:oMath>
                      </m:oMathPara>
                    </a14:m>
                    <a:endParaRPr lang="en-US" sz="1000" dirty="0"/>
                  </a:p>
                </p:txBody>
              </p:sp>
            </mc:Choice>
            <mc:Fallback xmlns="">
              <p:sp>
                <p:nvSpPr>
                  <p:cNvPr id="13" name="Oval 12"/>
                  <p:cNvSpPr>
                    <a:spLocks noRot="1" noChangeAspect="1" noMove="1" noResize="1" noEditPoints="1" noAdjustHandles="1" noChangeArrowheads="1" noChangeShapeType="1" noTextEdit="1"/>
                  </p:cNvSpPr>
                  <p:nvPr/>
                </p:nvSpPr>
                <p:spPr>
                  <a:xfrm>
                    <a:off x="4782112" y="2256544"/>
                    <a:ext cx="685800" cy="625371"/>
                  </a:xfrm>
                  <a:prstGeom prst="ellipse">
                    <a:avLst/>
                  </a:prstGeom>
                  <a:blipFill>
                    <a:blip r:embed="rId5"/>
                    <a:stretch>
                      <a:fillRect/>
                    </a:stretch>
                  </a:blipFill>
                  <a:ln>
                    <a:headEnd type="none" w="med" len="med"/>
                    <a:tailEnd type="arrow" w="med" len="med"/>
                  </a:ln>
                </p:spPr>
                <p:txBody>
                  <a:bodyPr/>
                  <a:lstStyle/>
                  <a:p>
                    <a:r>
                      <a:rPr lang="en-US">
                        <a:noFill/>
                      </a:rPr>
                      <a:t> </a:t>
                    </a:r>
                  </a:p>
                </p:txBody>
              </p:sp>
            </mc:Fallback>
          </mc:AlternateContent>
          <p:cxnSp>
            <p:nvCxnSpPr>
              <p:cNvPr id="14" name="Straight Arrow Connector 13"/>
              <p:cNvCxnSpPr>
                <a:cxnSpLocks/>
                <a:stCxn id="13" idx="4"/>
                <a:endCxn id="18" idx="0"/>
              </p:cNvCxnSpPr>
              <p:nvPr/>
            </p:nvCxnSpPr>
            <p:spPr>
              <a:xfrm flipH="1">
                <a:off x="5106449" y="2881915"/>
                <a:ext cx="18563" cy="368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492855" y="2483163"/>
              <a:ext cx="884269" cy="668888"/>
              <a:chOff x="4495797" y="2556158"/>
              <a:chExt cx="1591017" cy="1226436"/>
            </a:xfrm>
          </p:grpSpPr>
          <p:grpSp>
            <p:nvGrpSpPr>
              <p:cNvPr id="16" name="Group 15"/>
              <p:cNvGrpSpPr/>
              <p:nvPr/>
            </p:nvGrpSpPr>
            <p:grpSpPr>
              <a:xfrm>
                <a:off x="4736795" y="2653714"/>
                <a:ext cx="685800" cy="1128880"/>
                <a:chOff x="4736795" y="2653714"/>
                <a:chExt cx="685800" cy="1128880"/>
              </a:xfrm>
            </p:grpSpPr>
            <mc:AlternateContent xmlns:mc="http://schemas.openxmlformats.org/markup-compatibility/2006" xmlns:a14="http://schemas.microsoft.com/office/drawing/2010/main">
              <mc:Choice Requires="a14">
                <p:sp>
                  <p:nvSpPr>
                    <p:cNvPr id="18" name="Oval 17"/>
                    <p:cNvSpPr/>
                    <p:nvPr/>
                  </p:nvSpPr>
                  <p:spPr>
                    <a:xfrm>
                      <a:off x="4736795" y="2653714"/>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en-US" sz="1000" b="1">
                                    <a:latin typeface="Cambria Math" panose="02040503050406030204" pitchFamily="18" charset="0"/>
                                  </a:rPr>
                                  <m:t>𝐰</m:t>
                                </m:r>
                              </m:e>
                              <m:sub>
                                <m:sSub>
                                  <m:sSubPr>
                                    <m:ctrlPr>
                                      <a:rPr lang="en-US" sz="1000" i="1">
                                        <a:latin typeface="Cambria Math" panose="02040503050406030204" pitchFamily="18" charset="0"/>
                                      </a:rPr>
                                    </m:ctrlPr>
                                  </m:sSubPr>
                                  <m:e>
                                    <m:r>
                                      <a:rPr lang="en-US" sz="1000" b="0" i="1" smtClean="0">
                                        <a:latin typeface="Cambria Math" panose="02040503050406030204" pitchFamily="18" charset="0"/>
                                      </a:rPr>
                                      <m:t>𝑔</m:t>
                                    </m:r>
                                  </m:e>
                                  <m:sub>
                                    <m:r>
                                      <a:rPr lang="en-US" sz="1000" i="1">
                                        <a:latin typeface="Cambria Math" panose="02040503050406030204" pitchFamily="18" charset="0"/>
                                      </a:rPr>
                                      <m:t>𝑖</m:t>
                                    </m:r>
                                  </m:sub>
                                </m:sSub>
                              </m:sub>
                              <m:sup>
                                <m:r>
                                  <a:rPr lang="en-US" sz="1000" i="1">
                                    <a:latin typeface="Cambria Math" panose="02040503050406030204" pitchFamily="18" charset="0"/>
                                  </a:rPr>
                                  <m:t>(</m:t>
                                </m:r>
                                <m:r>
                                  <a:rPr lang="en-US" sz="1000" b="0" i="1" smtClean="0">
                                    <a:latin typeface="Cambria Math" panose="02040503050406030204" pitchFamily="18" charset="0"/>
                                  </a:rPr>
                                  <m:t>𝑔</m:t>
                                </m:r>
                                <m:r>
                                  <a:rPr lang="en-US" sz="1000" i="1">
                                    <a:latin typeface="Cambria Math" panose="02040503050406030204" pitchFamily="18" charset="0"/>
                                  </a:rPr>
                                  <m:t>)</m:t>
                                </m:r>
                              </m:sup>
                            </m:sSubSup>
                          </m:oMath>
                        </m:oMathPara>
                      </a14:m>
                      <a:endParaRPr lang="en-US" sz="1000" dirty="0"/>
                    </a:p>
                  </p:txBody>
                </p:sp>
              </mc:Choice>
              <mc:Fallback xmlns="">
                <p:sp>
                  <p:nvSpPr>
                    <p:cNvPr id="18" name="Oval 17"/>
                    <p:cNvSpPr>
                      <a:spLocks noRot="1" noChangeAspect="1" noMove="1" noResize="1" noEditPoints="1" noAdjustHandles="1" noChangeArrowheads="1" noChangeShapeType="1" noTextEdit="1"/>
                    </p:cNvSpPr>
                    <p:nvPr/>
                  </p:nvSpPr>
                  <p:spPr>
                    <a:xfrm>
                      <a:off x="4736795" y="2653714"/>
                      <a:ext cx="685800" cy="625371"/>
                    </a:xfrm>
                    <a:prstGeom prst="ellipse">
                      <a:avLst/>
                    </a:prstGeom>
                    <a:blipFill>
                      <a:blip r:embed="rId6"/>
                      <a:stretch>
                        <a:fillRect/>
                      </a:stretch>
                    </a:blipFill>
                    <a:ln>
                      <a:headEnd type="none" w="med" len="med"/>
                      <a:tailEnd type="arrow" w="med" len="med"/>
                    </a:ln>
                  </p:spPr>
                  <p:txBody>
                    <a:bodyPr/>
                    <a:lstStyle/>
                    <a:p>
                      <a:r>
                        <a:rPr lang="en-US">
                          <a:noFill/>
                        </a:rPr>
                        <a:t> </a:t>
                      </a:r>
                    </a:p>
                  </p:txBody>
                </p:sp>
              </mc:Fallback>
            </mc:AlternateContent>
            <p:cxnSp>
              <p:nvCxnSpPr>
                <p:cNvPr id="19" name="Straight Arrow Connector 18"/>
                <p:cNvCxnSpPr>
                  <a:cxnSpLocks/>
                  <a:stCxn id="18" idx="4"/>
                  <a:endCxn id="6" idx="0"/>
                </p:cNvCxnSpPr>
                <p:nvPr/>
              </p:nvCxnSpPr>
              <p:spPr>
                <a:xfrm flipH="1">
                  <a:off x="5059869" y="3279086"/>
                  <a:ext cx="19826" cy="503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7" name="Rounded Rectangle 31"/>
              <p:cNvSpPr/>
              <p:nvPr/>
            </p:nvSpPr>
            <p:spPr>
              <a:xfrm>
                <a:off x="4495797" y="2556158"/>
                <a:ext cx="1591017" cy="930636"/>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grpSp>
      </p:grpSp>
    </p:spTree>
    <p:extLst>
      <p:ext uri="{BB962C8B-B14F-4D97-AF65-F5344CB8AC3E}">
        <p14:creationId xmlns:p14="http://schemas.microsoft.com/office/powerpoint/2010/main" val="330795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180" t="1044" r="4351" b="2143"/>
          <a:stretch/>
        </p:blipFill>
        <p:spPr>
          <a:xfrm>
            <a:off x="60699" y="1066800"/>
            <a:ext cx="6213765" cy="5188528"/>
          </a:xfrm>
          <a:prstGeom prst="rect">
            <a:avLst/>
          </a:prstGeom>
        </p:spPr>
      </p:pic>
      <p:sp>
        <p:nvSpPr>
          <p:cNvPr id="2" name="Title 1"/>
          <p:cNvSpPr>
            <a:spLocks noGrp="1"/>
          </p:cNvSpPr>
          <p:nvPr>
            <p:ph type="title"/>
          </p:nvPr>
        </p:nvSpPr>
        <p:spPr>
          <a:xfrm>
            <a:off x="457200" y="274638"/>
            <a:ext cx="8229600" cy="944562"/>
          </a:xfrm>
        </p:spPr>
        <p:txBody>
          <a:bodyPr/>
          <a:lstStyle/>
          <a:p>
            <a:r>
              <a:rPr lang="en-US" dirty="0"/>
              <a:t>Groove Music Dataset</a:t>
            </a:r>
          </a:p>
        </p:txBody>
      </p:sp>
      <p:sp>
        <p:nvSpPr>
          <p:cNvPr id="4" name="Slide Number Placeholder 3"/>
          <p:cNvSpPr>
            <a:spLocks noGrp="1"/>
          </p:cNvSpPr>
          <p:nvPr>
            <p:ph type="sldNum" sz="quarter" idx="12"/>
          </p:nvPr>
        </p:nvSpPr>
        <p:spPr/>
        <p:txBody>
          <a:bodyPr/>
          <a:lstStyle/>
          <a:p>
            <a:fld id="{0470F963-9A19-4DEA-8F72-2C3EA7111424}" type="slidenum">
              <a:rPr lang="en-US" smtClean="0"/>
              <a:pPr/>
              <a:t>41</a:t>
            </a:fld>
            <a:endParaRPr lang="en-US"/>
          </a:p>
        </p:txBody>
      </p:sp>
      <p:grpSp>
        <p:nvGrpSpPr>
          <p:cNvPr id="20" name="Group 19"/>
          <p:cNvGrpSpPr/>
          <p:nvPr/>
        </p:nvGrpSpPr>
        <p:grpSpPr>
          <a:xfrm>
            <a:off x="6324600" y="1371600"/>
            <a:ext cx="1864910" cy="2194867"/>
            <a:chOff x="4512214" y="1466144"/>
            <a:chExt cx="1864910" cy="2194867"/>
          </a:xfrm>
        </p:grpSpPr>
        <p:sp>
          <p:nvSpPr>
            <p:cNvPr id="22" name="Oval 21"/>
            <p:cNvSpPr/>
            <p:nvPr/>
          </p:nvSpPr>
          <p:spPr>
            <a:xfrm>
              <a:off x="5566734" y="3152049"/>
              <a:ext cx="479251" cy="440208"/>
            </a:xfrm>
            <a:prstGeom prst="ellipse">
              <a:avLst/>
            </a:prstGeom>
            <a:solidFill>
              <a:schemeClr val="tx2">
                <a:lumMod val="40000"/>
                <a:lumOff val="60000"/>
              </a:schemeClr>
            </a:solidFill>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mc:AlternateContent xmlns:mc="http://schemas.openxmlformats.org/markup-compatibility/2006" xmlns:a14="http://schemas.microsoft.com/office/drawing/2010/main">
          <mc:Choice Requires="a14">
            <p:sp>
              <p:nvSpPr>
                <p:cNvPr id="23" name="TextBox 22"/>
                <p:cNvSpPr txBox="1"/>
                <p:nvPr/>
              </p:nvSpPr>
              <p:spPr>
                <a:xfrm>
                  <a:off x="5536953" y="3260901"/>
                  <a:ext cx="54771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1000" b="1" i="0" dirty="0" smtClean="0"/>
                          <m:t>Label</m:t>
                        </m:r>
                      </m:oMath>
                    </m:oMathPara>
                  </a14:m>
                  <a:endParaRPr lang="en-US" sz="1000" b="1" dirty="0"/>
                </a:p>
                <a:p>
                  <a:pP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𝑖</m:t>
                            </m:r>
                          </m:sub>
                        </m:sSub>
                      </m:oMath>
                    </m:oMathPara>
                  </a14:m>
                  <a:endParaRPr lang="en-US" sz="1000"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5536953" y="3260901"/>
                  <a:ext cx="547714" cy="400110"/>
                </a:xfrm>
                <a:prstGeom prst="rect">
                  <a:avLst/>
                </a:prstGeom>
                <a:blipFill>
                  <a:blip r:embed="rId3"/>
                  <a:stretch>
                    <a:fillRect/>
                  </a:stretch>
                </a:blipFill>
              </p:spPr>
              <p:txBody>
                <a:bodyPr/>
                <a:lstStyle/>
                <a:p>
                  <a:r>
                    <a:rPr lang="en-US">
                      <a:noFill/>
                    </a:rPr>
                    <a:t> </a:t>
                  </a:r>
                </a:p>
              </p:txBody>
            </p:sp>
          </mc:Fallback>
        </mc:AlternateContent>
        <p:cxnSp>
          <p:nvCxnSpPr>
            <p:cNvPr id="24" name="Straight Arrow Connector 23"/>
            <p:cNvCxnSpPr>
              <a:cxnSpLocks/>
            </p:cNvCxnSpPr>
            <p:nvPr/>
          </p:nvCxnSpPr>
          <p:spPr>
            <a:xfrm flipV="1">
              <a:off x="5230263" y="3373582"/>
              <a:ext cx="360046" cy="1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
            <p:cNvSpPr/>
            <p:nvPr/>
          </p:nvSpPr>
          <p:spPr>
            <a:xfrm>
              <a:off x="4512214" y="3068932"/>
              <a:ext cx="1858343" cy="573610"/>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sp>
          <p:nvSpPr>
            <p:cNvPr id="26" name="Oval 25"/>
            <p:cNvSpPr/>
            <p:nvPr/>
          </p:nvSpPr>
          <p:spPr>
            <a:xfrm>
              <a:off x="4777750" y="3152049"/>
              <a:ext cx="479251" cy="440208"/>
            </a:xfrm>
            <a:prstGeom prst="ellipse">
              <a:avLst/>
            </a:prstGeom>
            <a:solidFill>
              <a:schemeClr val="tx2">
                <a:lumMod val="40000"/>
                <a:lumOff val="60000"/>
              </a:schemeClr>
            </a:solidFill>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mc:AlternateContent xmlns:mc="http://schemas.openxmlformats.org/markup-compatibility/2006" xmlns:a14="http://schemas.microsoft.com/office/drawing/2010/main">
          <mc:Choice Requires="a14">
            <p:sp>
              <p:nvSpPr>
                <p:cNvPr id="27" name="TextBox 26"/>
                <p:cNvSpPr txBox="1"/>
                <p:nvPr/>
              </p:nvSpPr>
              <p:spPr>
                <a:xfrm>
                  <a:off x="4747968" y="3260901"/>
                  <a:ext cx="54771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b="1" i="1">
                                <a:latin typeface="Cambria Math" panose="02040503050406030204" pitchFamily="18" charset="0"/>
                              </a:rPr>
                            </m:ctrlPr>
                          </m:sSubPr>
                          <m:e>
                            <m:r>
                              <m:rPr>
                                <m:sty m:val="p"/>
                              </m:rPr>
                              <a:rPr lang="en-US" sz="1000">
                                <a:latin typeface="Cambria Math" panose="02040503050406030204" pitchFamily="18" charset="0"/>
                              </a:rPr>
                              <m:t>x</m:t>
                            </m:r>
                          </m:e>
                          <m:sub>
                            <m:r>
                              <a:rPr lang="en-US" sz="1000" b="1" i="1">
                                <a:latin typeface="Cambria Math" panose="02040503050406030204" pitchFamily="18" charset="0"/>
                              </a:rPr>
                              <m:t>𝒊</m:t>
                            </m:r>
                          </m:sub>
                        </m:sSub>
                      </m:oMath>
                    </m:oMathPara>
                  </a14:m>
                  <a:endParaRPr lang="en-US" sz="1000" b="1" dirty="0"/>
                </a:p>
              </p:txBody>
            </p:sp>
          </mc:Choice>
          <mc:Fallback xmlns="">
            <p:sp>
              <p:nvSpPr>
                <p:cNvPr id="27" name="TextBox 26"/>
                <p:cNvSpPr txBox="1">
                  <a:spLocks noRot="1" noChangeAspect="1" noMove="1" noResize="1" noEditPoints="1" noAdjustHandles="1" noChangeArrowheads="1" noChangeShapeType="1" noTextEdit="1"/>
                </p:cNvSpPr>
                <p:nvPr/>
              </p:nvSpPr>
              <p:spPr>
                <a:xfrm>
                  <a:off x="4747968" y="3260901"/>
                  <a:ext cx="547714" cy="246221"/>
                </a:xfrm>
                <a:prstGeom prst="rect">
                  <a:avLst/>
                </a:prstGeom>
                <a:blipFill>
                  <a:blip r:embed="rId4"/>
                  <a:stretch>
                    <a:fillRect/>
                  </a:stretch>
                </a:blipFill>
              </p:spPr>
              <p:txBody>
                <a:bodyPr/>
                <a:lstStyle/>
                <a:p>
                  <a:r>
                    <a:rPr lang="en-US">
                      <a:noFill/>
                    </a:rPr>
                    <a:t> </a:t>
                  </a:r>
                </a:p>
              </p:txBody>
            </p:sp>
          </mc:Fallback>
        </mc:AlternateContent>
        <p:grpSp>
          <p:nvGrpSpPr>
            <p:cNvPr id="28" name="Group 27"/>
            <p:cNvGrpSpPr/>
            <p:nvPr/>
          </p:nvGrpSpPr>
          <p:grpSpPr>
            <a:xfrm>
              <a:off x="5626799" y="1466144"/>
              <a:ext cx="381160" cy="542197"/>
              <a:chOff x="4782112" y="2256544"/>
              <a:chExt cx="685800" cy="994143"/>
            </a:xfrm>
          </p:grpSpPr>
          <mc:AlternateContent xmlns:mc="http://schemas.openxmlformats.org/markup-compatibility/2006" xmlns:a14="http://schemas.microsoft.com/office/drawing/2010/main">
            <mc:Choice Requires="a14">
              <p:sp>
                <p:nvSpPr>
                  <p:cNvPr id="29" name="Oval 28"/>
                  <p:cNvSpPr/>
                  <p:nvPr/>
                </p:nvSpPr>
                <p:spPr>
                  <a:xfrm>
                    <a:off x="4782112" y="2256544"/>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00" b="1">
                              <a:latin typeface="Cambria Math" panose="02040503050406030204" pitchFamily="18" charset="0"/>
                            </a:rPr>
                            <m:t>𝐰</m:t>
                          </m:r>
                        </m:oMath>
                      </m:oMathPara>
                    </a14:m>
                    <a:endParaRPr lang="en-US" sz="1000" dirty="0"/>
                  </a:p>
                </p:txBody>
              </p:sp>
            </mc:Choice>
            <mc:Fallback xmlns="">
              <p:sp>
                <p:nvSpPr>
                  <p:cNvPr id="29" name="Oval 28"/>
                  <p:cNvSpPr>
                    <a:spLocks noRot="1" noChangeAspect="1" noMove="1" noResize="1" noEditPoints="1" noAdjustHandles="1" noChangeArrowheads="1" noChangeShapeType="1" noTextEdit="1"/>
                  </p:cNvSpPr>
                  <p:nvPr/>
                </p:nvSpPr>
                <p:spPr>
                  <a:xfrm>
                    <a:off x="4782112" y="2256544"/>
                    <a:ext cx="685800" cy="625371"/>
                  </a:xfrm>
                  <a:prstGeom prst="ellipse">
                    <a:avLst/>
                  </a:prstGeom>
                  <a:blipFill>
                    <a:blip r:embed="rId5"/>
                    <a:stretch>
                      <a:fillRect/>
                    </a:stretch>
                  </a:blipFill>
                  <a:ln>
                    <a:headEnd type="none" w="med" len="med"/>
                    <a:tailEnd type="arrow" w="med" len="med"/>
                  </a:ln>
                </p:spPr>
                <p:txBody>
                  <a:bodyPr/>
                  <a:lstStyle/>
                  <a:p>
                    <a:r>
                      <a:rPr lang="en-US">
                        <a:noFill/>
                      </a:rPr>
                      <a:t> </a:t>
                    </a:r>
                  </a:p>
                </p:txBody>
              </p:sp>
            </mc:Fallback>
          </mc:AlternateContent>
          <p:cxnSp>
            <p:nvCxnSpPr>
              <p:cNvPr id="30" name="Straight Arrow Connector 29"/>
              <p:cNvCxnSpPr>
                <a:cxnSpLocks/>
                <a:stCxn id="29" idx="4"/>
                <a:endCxn id="34" idx="0"/>
              </p:cNvCxnSpPr>
              <p:nvPr/>
            </p:nvCxnSpPr>
            <p:spPr>
              <a:xfrm flipH="1">
                <a:off x="5106449" y="2881915"/>
                <a:ext cx="18563" cy="368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5492855" y="2483162"/>
              <a:ext cx="884269" cy="668887"/>
              <a:chOff x="4495796" y="2556159"/>
              <a:chExt cx="1591017" cy="1226435"/>
            </a:xfrm>
          </p:grpSpPr>
          <p:grpSp>
            <p:nvGrpSpPr>
              <p:cNvPr id="32" name="Group 31"/>
              <p:cNvGrpSpPr/>
              <p:nvPr/>
            </p:nvGrpSpPr>
            <p:grpSpPr>
              <a:xfrm>
                <a:off x="4736795" y="2653714"/>
                <a:ext cx="685800" cy="1128880"/>
                <a:chOff x="4736795" y="2653714"/>
                <a:chExt cx="685800" cy="1128880"/>
              </a:xfrm>
            </p:grpSpPr>
            <mc:AlternateContent xmlns:mc="http://schemas.openxmlformats.org/markup-compatibility/2006" xmlns:a14="http://schemas.microsoft.com/office/drawing/2010/main">
              <mc:Choice Requires="a14">
                <p:sp>
                  <p:nvSpPr>
                    <p:cNvPr id="34" name="Oval 33"/>
                    <p:cNvSpPr/>
                    <p:nvPr/>
                  </p:nvSpPr>
                  <p:spPr>
                    <a:xfrm>
                      <a:off x="4736795" y="2653714"/>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en-US" sz="1000" b="1">
                                    <a:latin typeface="Cambria Math" panose="02040503050406030204" pitchFamily="18" charset="0"/>
                                  </a:rPr>
                                  <m:t>𝐰</m:t>
                                </m:r>
                              </m:e>
                              <m:sub>
                                <m:sSub>
                                  <m:sSubPr>
                                    <m:ctrlPr>
                                      <a:rPr lang="en-US" sz="1000" i="1">
                                        <a:latin typeface="Cambria Math" panose="02040503050406030204" pitchFamily="18" charset="0"/>
                                      </a:rPr>
                                    </m:ctrlPr>
                                  </m:sSubPr>
                                  <m:e>
                                    <m:r>
                                      <a:rPr lang="en-US" sz="1000" b="0" i="1" smtClean="0">
                                        <a:latin typeface="Cambria Math" panose="02040503050406030204" pitchFamily="18" charset="0"/>
                                      </a:rPr>
                                      <m:t>𝑔</m:t>
                                    </m:r>
                                  </m:e>
                                  <m:sub>
                                    <m:r>
                                      <a:rPr lang="en-US" sz="1000" i="1">
                                        <a:latin typeface="Cambria Math" panose="02040503050406030204" pitchFamily="18" charset="0"/>
                                      </a:rPr>
                                      <m:t>𝑖</m:t>
                                    </m:r>
                                  </m:sub>
                                </m:sSub>
                              </m:sub>
                              <m:sup>
                                <m:r>
                                  <a:rPr lang="en-US" sz="1000" i="1">
                                    <a:latin typeface="Cambria Math" panose="02040503050406030204" pitchFamily="18" charset="0"/>
                                  </a:rPr>
                                  <m:t>(</m:t>
                                </m:r>
                                <m:r>
                                  <a:rPr lang="en-US" sz="1000" b="0" i="1" smtClean="0">
                                    <a:latin typeface="Cambria Math" panose="02040503050406030204" pitchFamily="18" charset="0"/>
                                  </a:rPr>
                                  <m:t>𝑔</m:t>
                                </m:r>
                                <m:r>
                                  <a:rPr lang="en-US" sz="1000" i="1">
                                    <a:latin typeface="Cambria Math" panose="02040503050406030204" pitchFamily="18" charset="0"/>
                                  </a:rPr>
                                  <m:t>)</m:t>
                                </m:r>
                              </m:sup>
                            </m:sSubSup>
                          </m:oMath>
                        </m:oMathPara>
                      </a14:m>
                      <a:endParaRPr lang="en-US" sz="1000" dirty="0"/>
                    </a:p>
                  </p:txBody>
                </p:sp>
              </mc:Choice>
              <mc:Fallback xmlns="">
                <p:sp>
                  <p:nvSpPr>
                    <p:cNvPr id="34" name="Oval 33"/>
                    <p:cNvSpPr>
                      <a:spLocks noRot="1" noChangeAspect="1" noMove="1" noResize="1" noEditPoints="1" noAdjustHandles="1" noChangeArrowheads="1" noChangeShapeType="1" noTextEdit="1"/>
                    </p:cNvSpPr>
                    <p:nvPr/>
                  </p:nvSpPr>
                  <p:spPr>
                    <a:xfrm>
                      <a:off x="4736795" y="2653714"/>
                      <a:ext cx="685800" cy="625371"/>
                    </a:xfrm>
                    <a:prstGeom prst="ellipse">
                      <a:avLst/>
                    </a:prstGeom>
                    <a:blipFill>
                      <a:blip r:embed="rId6"/>
                      <a:stretch>
                        <a:fillRect/>
                      </a:stretch>
                    </a:blipFill>
                    <a:ln>
                      <a:headEnd type="none" w="med" len="med"/>
                      <a:tailEnd type="arrow" w="med" len="med"/>
                    </a:ln>
                  </p:spPr>
                  <p:txBody>
                    <a:bodyPr/>
                    <a:lstStyle/>
                    <a:p>
                      <a:r>
                        <a:rPr lang="en-US">
                          <a:noFill/>
                        </a:rPr>
                        <a:t> </a:t>
                      </a:r>
                    </a:p>
                  </p:txBody>
                </p:sp>
              </mc:Fallback>
            </mc:AlternateContent>
            <p:cxnSp>
              <p:nvCxnSpPr>
                <p:cNvPr id="35" name="Straight Arrow Connector 34"/>
                <p:cNvCxnSpPr>
                  <a:cxnSpLocks/>
                  <a:stCxn id="34" idx="4"/>
                  <a:endCxn id="22" idx="0"/>
                </p:cNvCxnSpPr>
                <p:nvPr/>
              </p:nvCxnSpPr>
              <p:spPr>
                <a:xfrm flipH="1">
                  <a:off x="5059869" y="3279086"/>
                  <a:ext cx="19826" cy="503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3" name="Rounded Rectangle 31"/>
              <p:cNvSpPr/>
              <p:nvPr/>
            </p:nvSpPr>
            <p:spPr>
              <a:xfrm>
                <a:off x="4495796" y="2556159"/>
                <a:ext cx="1591017" cy="930636"/>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grpSp>
        <p:grpSp>
          <p:nvGrpSpPr>
            <p:cNvPr id="36" name="Group 35"/>
            <p:cNvGrpSpPr/>
            <p:nvPr/>
          </p:nvGrpSpPr>
          <p:grpSpPr>
            <a:xfrm>
              <a:off x="5486286" y="1920396"/>
              <a:ext cx="884269" cy="638284"/>
              <a:chOff x="4495796" y="3609106"/>
              <a:chExt cx="1591017" cy="1170323"/>
            </a:xfrm>
          </p:grpSpPr>
          <mc:AlternateContent xmlns:mc="http://schemas.openxmlformats.org/markup-compatibility/2006" xmlns:a14="http://schemas.microsoft.com/office/drawing/2010/main">
            <mc:Choice Requires="a14">
              <p:sp>
                <p:nvSpPr>
                  <p:cNvPr id="37" name="Oval 36"/>
                  <p:cNvSpPr/>
                  <p:nvPr/>
                </p:nvSpPr>
                <p:spPr>
                  <a:xfrm>
                    <a:off x="4728787" y="3748149"/>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en-US" sz="1000" b="1">
                                  <a:latin typeface="Cambria Math" panose="02040503050406030204" pitchFamily="18" charset="0"/>
                                </a:rPr>
                                <m:t>𝐰</m:t>
                              </m:r>
                            </m:e>
                            <m:sub>
                              <m:sSub>
                                <m:sSubPr>
                                  <m:ctrlPr>
                                    <a:rPr lang="en-US" sz="1000" i="1">
                                      <a:latin typeface="Cambria Math" panose="02040503050406030204" pitchFamily="18" charset="0"/>
                                    </a:rPr>
                                  </m:ctrlPr>
                                </m:sSubPr>
                                <m:e>
                                  <m:r>
                                    <a:rPr lang="en-US" sz="1000" b="0" i="1" smtClean="0">
                                      <a:latin typeface="Cambria Math" panose="02040503050406030204" pitchFamily="18" charset="0"/>
                                    </a:rPr>
                                    <m:t>𝑠</m:t>
                                  </m:r>
                                </m:e>
                                <m:sub>
                                  <m:r>
                                    <a:rPr lang="en-US" sz="1000" i="1">
                                      <a:latin typeface="Cambria Math" panose="02040503050406030204" pitchFamily="18" charset="0"/>
                                    </a:rPr>
                                    <m:t>𝑖</m:t>
                                  </m:r>
                                </m:sub>
                              </m:sSub>
                            </m:sub>
                            <m:sup>
                              <m:r>
                                <a:rPr lang="en-US" sz="1000" i="1">
                                  <a:latin typeface="Cambria Math" panose="02040503050406030204" pitchFamily="18" charset="0"/>
                                </a:rPr>
                                <m:t>(</m:t>
                              </m:r>
                              <m:r>
                                <a:rPr lang="en-US" sz="1000" b="0" i="1" smtClean="0">
                                  <a:latin typeface="Cambria Math" panose="02040503050406030204" pitchFamily="18" charset="0"/>
                                </a:rPr>
                                <m:t>𝑠</m:t>
                              </m:r>
                              <m:r>
                                <a:rPr lang="en-US" sz="1000" i="1">
                                  <a:latin typeface="Cambria Math" panose="02040503050406030204" pitchFamily="18" charset="0"/>
                                </a:rPr>
                                <m:t>)</m:t>
                              </m:r>
                            </m:sup>
                          </m:sSubSup>
                        </m:oMath>
                      </m:oMathPara>
                    </a14:m>
                    <a:endParaRPr lang="en-US" sz="1000" dirty="0"/>
                  </a:p>
                </p:txBody>
              </p:sp>
            </mc:Choice>
            <mc:Fallback xmlns="">
              <p:sp>
                <p:nvSpPr>
                  <p:cNvPr id="37" name="Oval 36"/>
                  <p:cNvSpPr>
                    <a:spLocks noRot="1" noChangeAspect="1" noMove="1" noResize="1" noEditPoints="1" noAdjustHandles="1" noChangeArrowheads="1" noChangeShapeType="1" noTextEdit="1"/>
                  </p:cNvSpPr>
                  <p:nvPr/>
                </p:nvSpPr>
                <p:spPr>
                  <a:xfrm>
                    <a:off x="4728787" y="3748149"/>
                    <a:ext cx="685800" cy="625371"/>
                  </a:xfrm>
                  <a:prstGeom prst="ellipse">
                    <a:avLst/>
                  </a:prstGeom>
                  <a:blipFill>
                    <a:blip r:embed="rId7"/>
                    <a:stretch>
                      <a:fillRect/>
                    </a:stretch>
                  </a:blipFill>
                  <a:ln>
                    <a:headEnd type="none" w="med" len="med"/>
                    <a:tailEnd type="arrow" w="med" len="med"/>
                  </a:ln>
                </p:spPr>
                <p:txBody>
                  <a:bodyPr/>
                  <a:lstStyle/>
                  <a:p>
                    <a:r>
                      <a:rPr lang="en-US">
                        <a:noFill/>
                      </a:rPr>
                      <a:t> </a:t>
                    </a:r>
                  </a:p>
                </p:txBody>
              </p:sp>
            </mc:Fallback>
          </mc:AlternateContent>
          <p:grpSp>
            <p:nvGrpSpPr>
              <p:cNvPr id="38" name="Group 37"/>
              <p:cNvGrpSpPr/>
              <p:nvPr/>
            </p:nvGrpSpPr>
            <p:grpSpPr>
              <a:xfrm>
                <a:off x="4495796" y="3609106"/>
                <a:ext cx="1591017" cy="1170323"/>
                <a:chOff x="4495796" y="3609106"/>
                <a:chExt cx="1591017" cy="1170323"/>
              </a:xfrm>
            </p:grpSpPr>
            <p:sp>
              <p:nvSpPr>
                <p:cNvPr id="39" name="Rounded Rectangle 31"/>
                <p:cNvSpPr/>
                <p:nvPr/>
              </p:nvSpPr>
              <p:spPr>
                <a:xfrm>
                  <a:off x="4495796" y="3609106"/>
                  <a:ext cx="1591017" cy="930636"/>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cxnSp>
              <p:nvCxnSpPr>
                <p:cNvPr id="40" name="Straight Arrow Connector 39"/>
                <p:cNvCxnSpPr>
                  <a:cxnSpLocks/>
                </p:cNvCxnSpPr>
                <p:nvPr/>
              </p:nvCxnSpPr>
              <p:spPr>
                <a:xfrm>
                  <a:off x="5077691" y="4412673"/>
                  <a:ext cx="2004" cy="366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480438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Groove Music Dataset</a:t>
            </a:r>
          </a:p>
        </p:txBody>
      </p:sp>
      <p:sp>
        <p:nvSpPr>
          <p:cNvPr id="4" name="Slide Number Placeholder 3"/>
          <p:cNvSpPr>
            <a:spLocks noGrp="1"/>
          </p:cNvSpPr>
          <p:nvPr>
            <p:ph type="sldNum" sz="quarter" idx="12"/>
          </p:nvPr>
        </p:nvSpPr>
        <p:spPr/>
        <p:txBody>
          <a:bodyPr/>
          <a:lstStyle/>
          <a:p>
            <a:fld id="{0470F963-9A19-4DEA-8F72-2C3EA7111424}" type="slidenum">
              <a:rPr lang="en-US" smtClean="0"/>
              <a:pPr/>
              <a:t>42</a:t>
            </a:fld>
            <a:endParaRPr lang="en-US"/>
          </a:p>
        </p:txBody>
      </p:sp>
      <p:pic>
        <p:nvPicPr>
          <p:cNvPr id="6" name="Picture 5"/>
          <p:cNvPicPr>
            <a:picLocks noChangeAspect="1"/>
          </p:cNvPicPr>
          <p:nvPr/>
        </p:nvPicPr>
        <p:blipFill rotWithShape="1">
          <a:blip r:embed="rId2"/>
          <a:srcRect l="3027" t="4129" b="3635"/>
          <a:stretch/>
        </p:blipFill>
        <p:spPr>
          <a:xfrm>
            <a:off x="0" y="1235074"/>
            <a:ext cx="6214238" cy="5105401"/>
          </a:xfrm>
          <a:prstGeom prst="rect">
            <a:avLst/>
          </a:prstGeom>
        </p:spPr>
      </p:pic>
      <p:grpSp>
        <p:nvGrpSpPr>
          <p:cNvPr id="8" name="Group 7"/>
          <p:cNvGrpSpPr/>
          <p:nvPr/>
        </p:nvGrpSpPr>
        <p:grpSpPr>
          <a:xfrm>
            <a:off x="6546273" y="1221115"/>
            <a:ext cx="1858343" cy="2812652"/>
            <a:chOff x="4512214" y="848359"/>
            <a:chExt cx="1858343" cy="2812652"/>
          </a:xfrm>
        </p:grpSpPr>
        <p:sp>
          <p:nvSpPr>
            <p:cNvPr id="41" name="Oval 40"/>
            <p:cNvSpPr/>
            <p:nvPr/>
          </p:nvSpPr>
          <p:spPr>
            <a:xfrm>
              <a:off x="5566734" y="3152049"/>
              <a:ext cx="479251" cy="440208"/>
            </a:xfrm>
            <a:prstGeom prst="ellipse">
              <a:avLst/>
            </a:prstGeom>
            <a:solidFill>
              <a:schemeClr val="tx2">
                <a:lumMod val="40000"/>
                <a:lumOff val="60000"/>
              </a:schemeClr>
            </a:solidFill>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mc:AlternateContent xmlns:mc="http://schemas.openxmlformats.org/markup-compatibility/2006" xmlns:a14="http://schemas.microsoft.com/office/drawing/2010/main">
          <mc:Choice Requires="a14">
            <p:sp>
              <p:nvSpPr>
                <p:cNvPr id="42" name="TextBox 41"/>
                <p:cNvSpPr txBox="1"/>
                <p:nvPr/>
              </p:nvSpPr>
              <p:spPr>
                <a:xfrm>
                  <a:off x="5536953" y="3260901"/>
                  <a:ext cx="54771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1000" b="1" i="0" dirty="0" smtClean="0"/>
                          <m:t>Label</m:t>
                        </m:r>
                      </m:oMath>
                    </m:oMathPara>
                  </a14:m>
                  <a:endParaRPr lang="en-US" sz="1000" b="1" dirty="0"/>
                </a:p>
                <a:p>
                  <a:pP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𝑖</m:t>
                            </m:r>
                          </m:sub>
                        </m:sSub>
                      </m:oMath>
                    </m:oMathPara>
                  </a14:m>
                  <a:endParaRPr lang="en-US" sz="1000" b="1" dirty="0"/>
                </a:p>
              </p:txBody>
            </p:sp>
          </mc:Choice>
          <mc:Fallback xmlns="">
            <p:sp>
              <p:nvSpPr>
                <p:cNvPr id="42" name="TextBox 41"/>
                <p:cNvSpPr txBox="1">
                  <a:spLocks noRot="1" noChangeAspect="1" noMove="1" noResize="1" noEditPoints="1" noAdjustHandles="1" noChangeArrowheads="1" noChangeShapeType="1" noTextEdit="1"/>
                </p:cNvSpPr>
                <p:nvPr/>
              </p:nvSpPr>
              <p:spPr>
                <a:xfrm>
                  <a:off x="5536953" y="3260901"/>
                  <a:ext cx="547714" cy="400110"/>
                </a:xfrm>
                <a:prstGeom prst="rect">
                  <a:avLst/>
                </a:prstGeom>
                <a:blipFill>
                  <a:blip r:embed="rId3"/>
                  <a:stretch>
                    <a:fillRect/>
                  </a:stretch>
                </a:blipFill>
              </p:spPr>
              <p:txBody>
                <a:bodyPr/>
                <a:lstStyle/>
                <a:p>
                  <a:r>
                    <a:rPr lang="en-US">
                      <a:noFill/>
                    </a:rPr>
                    <a:t> </a:t>
                  </a:r>
                </a:p>
              </p:txBody>
            </p:sp>
          </mc:Fallback>
        </mc:AlternateContent>
        <p:cxnSp>
          <p:nvCxnSpPr>
            <p:cNvPr id="43" name="Straight Arrow Connector 42"/>
            <p:cNvCxnSpPr>
              <a:cxnSpLocks/>
            </p:cNvCxnSpPr>
            <p:nvPr/>
          </p:nvCxnSpPr>
          <p:spPr>
            <a:xfrm flipV="1">
              <a:off x="5230263" y="3373582"/>
              <a:ext cx="360046" cy="1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2"/>
            <p:cNvSpPr/>
            <p:nvPr/>
          </p:nvSpPr>
          <p:spPr>
            <a:xfrm>
              <a:off x="4512214" y="3068932"/>
              <a:ext cx="1858343" cy="573610"/>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sp>
          <p:nvSpPr>
            <p:cNvPr id="45" name="Oval 44"/>
            <p:cNvSpPr/>
            <p:nvPr/>
          </p:nvSpPr>
          <p:spPr>
            <a:xfrm>
              <a:off x="4777750" y="3152049"/>
              <a:ext cx="479251" cy="440208"/>
            </a:xfrm>
            <a:prstGeom prst="ellipse">
              <a:avLst/>
            </a:prstGeom>
            <a:solidFill>
              <a:schemeClr val="tx2">
                <a:lumMod val="40000"/>
                <a:lumOff val="60000"/>
              </a:schemeClr>
            </a:solidFill>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mc:AlternateContent xmlns:mc="http://schemas.openxmlformats.org/markup-compatibility/2006" xmlns:a14="http://schemas.microsoft.com/office/drawing/2010/main">
          <mc:Choice Requires="a14">
            <p:sp>
              <p:nvSpPr>
                <p:cNvPr id="46" name="TextBox 45"/>
                <p:cNvSpPr txBox="1"/>
                <p:nvPr/>
              </p:nvSpPr>
              <p:spPr>
                <a:xfrm>
                  <a:off x="4747968" y="3260901"/>
                  <a:ext cx="54771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b="1" i="1">
                                <a:latin typeface="Cambria Math" panose="02040503050406030204" pitchFamily="18" charset="0"/>
                              </a:rPr>
                            </m:ctrlPr>
                          </m:sSubPr>
                          <m:e>
                            <m:r>
                              <m:rPr>
                                <m:sty m:val="p"/>
                              </m:rPr>
                              <a:rPr lang="en-US" sz="1000">
                                <a:latin typeface="Cambria Math" panose="02040503050406030204" pitchFamily="18" charset="0"/>
                              </a:rPr>
                              <m:t>x</m:t>
                            </m:r>
                          </m:e>
                          <m:sub>
                            <m:r>
                              <a:rPr lang="en-US" sz="1000" b="1" i="1">
                                <a:latin typeface="Cambria Math" panose="02040503050406030204" pitchFamily="18" charset="0"/>
                              </a:rPr>
                              <m:t>𝒊</m:t>
                            </m:r>
                          </m:sub>
                        </m:sSub>
                      </m:oMath>
                    </m:oMathPara>
                  </a14:m>
                  <a:endParaRPr lang="en-US" sz="1000" b="1" dirty="0"/>
                </a:p>
              </p:txBody>
            </p:sp>
          </mc:Choice>
          <mc:Fallback xmlns="">
            <p:sp>
              <p:nvSpPr>
                <p:cNvPr id="46" name="TextBox 45"/>
                <p:cNvSpPr txBox="1">
                  <a:spLocks noRot="1" noChangeAspect="1" noMove="1" noResize="1" noEditPoints="1" noAdjustHandles="1" noChangeArrowheads="1" noChangeShapeType="1" noTextEdit="1"/>
                </p:cNvSpPr>
                <p:nvPr/>
              </p:nvSpPr>
              <p:spPr>
                <a:xfrm>
                  <a:off x="4747968" y="3260901"/>
                  <a:ext cx="547714" cy="246221"/>
                </a:xfrm>
                <a:prstGeom prst="rect">
                  <a:avLst/>
                </a:prstGeom>
                <a:blipFill>
                  <a:blip r:embed="rId4"/>
                  <a:stretch>
                    <a:fillRect/>
                  </a:stretch>
                </a:blipFill>
              </p:spPr>
              <p:txBody>
                <a:bodyPr/>
                <a:lstStyle/>
                <a:p>
                  <a:r>
                    <a:rPr lang="en-US">
                      <a:noFill/>
                    </a:rPr>
                    <a:t> </a:t>
                  </a:r>
                </a:p>
              </p:txBody>
            </p:sp>
          </mc:Fallback>
        </mc:AlternateContent>
        <p:grpSp>
          <p:nvGrpSpPr>
            <p:cNvPr id="47" name="Group 46"/>
            <p:cNvGrpSpPr/>
            <p:nvPr/>
          </p:nvGrpSpPr>
          <p:grpSpPr>
            <a:xfrm>
              <a:off x="5610948" y="848359"/>
              <a:ext cx="381160" cy="550971"/>
              <a:chOff x="4765408" y="2218250"/>
              <a:chExt cx="685800" cy="1010231"/>
            </a:xfrm>
          </p:grpSpPr>
          <mc:AlternateContent xmlns:mc="http://schemas.openxmlformats.org/markup-compatibility/2006" xmlns:a14="http://schemas.microsoft.com/office/drawing/2010/main">
            <mc:Choice Requires="a14">
              <p:sp>
                <p:nvSpPr>
                  <p:cNvPr id="48" name="Oval 47"/>
                  <p:cNvSpPr/>
                  <p:nvPr/>
                </p:nvSpPr>
                <p:spPr>
                  <a:xfrm>
                    <a:off x="4765408" y="2218250"/>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00" b="1">
                              <a:latin typeface="Cambria Math" panose="02040503050406030204" pitchFamily="18" charset="0"/>
                            </a:rPr>
                            <m:t>𝐰</m:t>
                          </m:r>
                        </m:oMath>
                      </m:oMathPara>
                    </a14:m>
                    <a:endParaRPr lang="en-US" sz="1000" dirty="0"/>
                  </a:p>
                </p:txBody>
              </p:sp>
            </mc:Choice>
            <mc:Fallback xmlns="">
              <p:sp>
                <p:nvSpPr>
                  <p:cNvPr id="48" name="Oval 47"/>
                  <p:cNvSpPr>
                    <a:spLocks noRot="1" noChangeAspect="1" noMove="1" noResize="1" noEditPoints="1" noAdjustHandles="1" noChangeArrowheads="1" noChangeShapeType="1" noTextEdit="1"/>
                  </p:cNvSpPr>
                  <p:nvPr/>
                </p:nvSpPr>
                <p:spPr>
                  <a:xfrm>
                    <a:off x="4765408" y="2218250"/>
                    <a:ext cx="685800" cy="625371"/>
                  </a:xfrm>
                  <a:prstGeom prst="ellipse">
                    <a:avLst/>
                  </a:prstGeom>
                  <a:blipFill>
                    <a:blip r:embed="rId5"/>
                    <a:stretch>
                      <a:fillRect/>
                    </a:stretch>
                  </a:blipFill>
                  <a:ln>
                    <a:headEnd type="none" w="med" len="med"/>
                    <a:tailEnd type="arrow" w="med" len="med"/>
                  </a:ln>
                </p:spPr>
                <p:txBody>
                  <a:bodyPr/>
                  <a:lstStyle/>
                  <a:p>
                    <a:r>
                      <a:rPr lang="en-US">
                        <a:noFill/>
                      </a:rPr>
                      <a:t> </a:t>
                    </a:r>
                  </a:p>
                </p:txBody>
              </p:sp>
            </mc:Fallback>
          </mc:AlternateContent>
          <p:cxnSp>
            <p:nvCxnSpPr>
              <p:cNvPr id="49" name="Straight Arrow Connector 48"/>
              <p:cNvCxnSpPr>
                <a:cxnSpLocks/>
                <a:stCxn id="48" idx="4"/>
                <a:endCxn id="56" idx="0"/>
              </p:cNvCxnSpPr>
              <p:nvPr/>
            </p:nvCxnSpPr>
            <p:spPr>
              <a:xfrm flipH="1">
                <a:off x="5105186" y="2843621"/>
                <a:ext cx="3122" cy="38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5486288" y="1886264"/>
              <a:ext cx="884269" cy="668887"/>
              <a:chOff x="4495796" y="2556159"/>
              <a:chExt cx="1591017" cy="1226434"/>
            </a:xfrm>
          </p:grpSpPr>
          <p:grpSp>
            <p:nvGrpSpPr>
              <p:cNvPr id="51" name="Group 50"/>
              <p:cNvGrpSpPr/>
              <p:nvPr/>
            </p:nvGrpSpPr>
            <p:grpSpPr>
              <a:xfrm>
                <a:off x="4736795" y="2653714"/>
                <a:ext cx="685800" cy="1128879"/>
                <a:chOff x="4736795" y="2653714"/>
                <a:chExt cx="685800" cy="1128879"/>
              </a:xfrm>
            </p:grpSpPr>
            <mc:AlternateContent xmlns:mc="http://schemas.openxmlformats.org/markup-compatibility/2006" xmlns:a14="http://schemas.microsoft.com/office/drawing/2010/main">
              <mc:Choice Requires="a14">
                <p:sp>
                  <p:nvSpPr>
                    <p:cNvPr id="53" name="Oval 52"/>
                    <p:cNvSpPr/>
                    <p:nvPr/>
                  </p:nvSpPr>
                  <p:spPr>
                    <a:xfrm>
                      <a:off x="4736795" y="2653714"/>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en-US" sz="1000" b="1">
                                    <a:latin typeface="Cambria Math" panose="02040503050406030204" pitchFamily="18" charset="0"/>
                                  </a:rPr>
                                  <m:t>𝐰</m:t>
                                </m:r>
                              </m:e>
                              <m:sub>
                                <m:sSub>
                                  <m:sSubPr>
                                    <m:ctrlPr>
                                      <a:rPr lang="en-US" sz="1000" i="1">
                                        <a:latin typeface="Cambria Math" panose="02040503050406030204" pitchFamily="18" charset="0"/>
                                      </a:rPr>
                                    </m:ctrlPr>
                                  </m:sSubPr>
                                  <m:e>
                                    <m:r>
                                      <a:rPr lang="en-US" sz="1000" b="0" i="1" smtClean="0">
                                        <a:latin typeface="Cambria Math" panose="02040503050406030204" pitchFamily="18" charset="0"/>
                                      </a:rPr>
                                      <m:t>𝑔</m:t>
                                    </m:r>
                                  </m:e>
                                  <m:sub>
                                    <m:r>
                                      <a:rPr lang="en-US" sz="1000" i="1">
                                        <a:latin typeface="Cambria Math" panose="02040503050406030204" pitchFamily="18" charset="0"/>
                                      </a:rPr>
                                      <m:t>𝑖</m:t>
                                    </m:r>
                                  </m:sub>
                                </m:sSub>
                              </m:sub>
                              <m:sup>
                                <m:r>
                                  <a:rPr lang="en-US" sz="1000" i="1">
                                    <a:latin typeface="Cambria Math" panose="02040503050406030204" pitchFamily="18" charset="0"/>
                                  </a:rPr>
                                  <m:t>(</m:t>
                                </m:r>
                                <m:r>
                                  <a:rPr lang="en-US" sz="1000" b="0" i="1" smtClean="0">
                                    <a:latin typeface="Cambria Math" panose="02040503050406030204" pitchFamily="18" charset="0"/>
                                  </a:rPr>
                                  <m:t>𝑔</m:t>
                                </m:r>
                                <m:r>
                                  <a:rPr lang="en-US" sz="1000" i="1">
                                    <a:latin typeface="Cambria Math" panose="02040503050406030204" pitchFamily="18" charset="0"/>
                                  </a:rPr>
                                  <m:t>)</m:t>
                                </m:r>
                              </m:sup>
                            </m:sSubSup>
                          </m:oMath>
                        </m:oMathPara>
                      </a14:m>
                      <a:endParaRPr lang="en-US" sz="1000" dirty="0"/>
                    </a:p>
                  </p:txBody>
                </p:sp>
              </mc:Choice>
              <mc:Fallback xmlns="">
                <p:sp>
                  <p:nvSpPr>
                    <p:cNvPr id="53" name="Oval 52"/>
                    <p:cNvSpPr>
                      <a:spLocks noRot="1" noChangeAspect="1" noMove="1" noResize="1" noEditPoints="1" noAdjustHandles="1" noChangeArrowheads="1" noChangeShapeType="1" noTextEdit="1"/>
                    </p:cNvSpPr>
                    <p:nvPr/>
                  </p:nvSpPr>
                  <p:spPr>
                    <a:xfrm>
                      <a:off x="4736795" y="2653714"/>
                      <a:ext cx="685800" cy="625371"/>
                    </a:xfrm>
                    <a:prstGeom prst="ellipse">
                      <a:avLst/>
                    </a:prstGeom>
                    <a:blipFill>
                      <a:blip r:embed="rId6"/>
                      <a:stretch>
                        <a:fillRect/>
                      </a:stretch>
                    </a:blipFill>
                    <a:ln>
                      <a:headEnd type="none" w="med" len="med"/>
                      <a:tailEnd type="arrow" w="med" len="med"/>
                    </a:ln>
                  </p:spPr>
                  <p:txBody>
                    <a:bodyPr/>
                    <a:lstStyle/>
                    <a:p>
                      <a:r>
                        <a:rPr lang="en-US">
                          <a:noFill/>
                        </a:rPr>
                        <a:t> </a:t>
                      </a:r>
                    </a:p>
                  </p:txBody>
                </p:sp>
              </mc:Fallback>
            </mc:AlternateContent>
            <p:cxnSp>
              <p:nvCxnSpPr>
                <p:cNvPr id="54" name="Straight Arrow Connector 53"/>
                <p:cNvCxnSpPr>
                  <a:cxnSpLocks/>
                  <a:stCxn id="53" idx="4"/>
                  <a:endCxn id="41" idx="0"/>
                </p:cNvCxnSpPr>
                <p:nvPr/>
              </p:nvCxnSpPr>
              <p:spPr>
                <a:xfrm flipH="1">
                  <a:off x="5059869" y="3279086"/>
                  <a:ext cx="19826" cy="503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2" name="Rounded Rectangle 31"/>
              <p:cNvSpPr/>
              <p:nvPr/>
            </p:nvSpPr>
            <p:spPr>
              <a:xfrm>
                <a:off x="4495796" y="2556159"/>
                <a:ext cx="1591017" cy="930636"/>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grpSp>
        <p:grpSp>
          <p:nvGrpSpPr>
            <p:cNvPr id="55" name="Group 54"/>
            <p:cNvGrpSpPr/>
            <p:nvPr/>
          </p:nvGrpSpPr>
          <p:grpSpPr>
            <a:xfrm>
              <a:off x="5479719" y="1323497"/>
              <a:ext cx="884269" cy="638284"/>
              <a:chOff x="4495796" y="3609106"/>
              <a:chExt cx="1591017" cy="1170323"/>
            </a:xfrm>
          </p:grpSpPr>
          <mc:AlternateContent xmlns:mc="http://schemas.openxmlformats.org/markup-compatibility/2006" xmlns:a14="http://schemas.microsoft.com/office/drawing/2010/main">
            <mc:Choice Requires="a14">
              <p:sp>
                <p:nvSpPr>
                  <p:cNvPr id="56" name="Oval 55"/>
                  <p:cNvSpPr/>
                  <p:nvPr/>
                </p:nvSpPr>
                <p:spPr>
                  <a:xfrm>
                    <a:off x="4728787" y="3748149"/>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en-US" sz="1000" b="1">
                                  <a:latin typeface="Cambria Math" panose="02040503050406030204" pitchFamily="18" charset="0"/>
                                </a:rPr>
                                <m:t>𝐰</m:t>
                              </m:r>
                            </m:e>
                            <m:sub>
                              <m:sSub>
                                <m:sSubPr>
                                  <m:ctrlPr>
                                    <a:rPr lang="en-US" sz="1000" i="1">
                                      <a:latin typeface="Cambria Math" panose="02040503050406030204" pitchFamily="18" charset="0"/>
                                    </a:rPr>
                                  </m:ctrlPr>
                                </m:sSubPr>
                                <m:e>
                                  <m:r>
                                    <a:rPr lang="en-US" sz="1000" b="0" i="1" smtClean="0">
                                      <a:latin typeface="Cambria Math" panose="02040503050406030204" pitchFamily="18" charset="0"/>
                                    </a:rPr>
                                    <m:t>𝑠</m:t>
                                  </m:r>
                                </m:e>
                                <m:sub>
                                  <m:r>
                                    <a:rPr lang="en-US" sz="1000" i="1">
                                      <a:latin typeface="Cambria Math" panose="02040503050406030204" pitchFamily="18" charset="0"/>
                                    </a:rPr>
                                    <m:t>𝑖</m:t>
                                  </m:r>
                                </m:sub>
                              </m:sSub>
                            </m:sub>
                            <m:sup>
                              <m:r>
                                <a:rPr lang="en-US" sz="1000" i="1">
                                  <a:latin typeface="Cambria Math" panose="02040503050406030204" pitchFamily="18" charset="0"/>
                                </a:rPr>
                                <m:t>(</m:t>
                              </m:r>
                              <m:r>
                                <a:rPr lang="en-US" sz="1000" b="0" i="1" smtClean="0">
                                  <a:latin typeface="Cambria Math" panose="02040503050406030204" pitchFamily="18" charset="0"/>
                                </a:rPr>
                                <m:t>𝑠</m:t>
                              </m:r>
                              <m:r>
                                <a:rPr lang="en-US" sz="1000" i="1">
                                  <a:latin typeface="Cambria Math" panose="02040503050406030204" pitchFamily="18" charset="0"/>
                                </a:rPr>
                                <m:t>)</m:t>
                              </m:r>
                            </m:sup>
                          </m:sSubSup>
                        </m:oMath>
                      </m:oMathPara>
                    </a14:m>
                    <a:endParaRPr lang="en-US" sz="1000" dirty="0"/>
                  </a:p>
                </p:txBody>
              </p:sp>
            </mc:Choice>
            <mc:Fallback xmlns="">
              <p:sp>
                <p:nvSpPr>
                  <p:cNvPr id="56" name="Oval 55"/>
                  <p:cNvSpPr>
                    <a:spLocks noRot="1" noChangeAspect="1" noMove="1" noResize="1" noEditPoints="1" noAdjustHandles="1" noChangeArrowheads="1" noChangeShapeType="1" noTextEdit="1"/>
                  </p:cNvSpPr>
                  <p:nvPr/>
                </p:nvSpPr>
                <p:spPr>
                  <a:xfrm>
                    <a:off x="4728787" y="3748149"/>
                    <a:ext cx="685800" cy="625371"/>
                  </a:xfrm>
                  <a:prstGeom prst="ellipse">
                    <a:avLst/>
                  </a:prstGeom>
                  <a:blipFill>
                    <a:blip r:embed="rId7"/>
                    <a:stretch>
                      <a:fillRect/>
                    </a:stretch>
                  </a:blipFill>
                  <a:ln>
                    <a:headEnd type="none" w="med" len="med"/>
                    <a:tailEnd type="arrow" w="med" len="med"/>
                  </a:ln>
                </p:spPr>
                <p:txBody>
                  <a:bodyPr/>
                  <a:lstStyle/>
                  <a:p>
                    <a:r>
                      <a:rPr lang="en-US">
                        <a:noFill/>
                      </a:rPr>
                      <a:t> </a:t>
                    </a:r>
                  </a:p>
                </p:txBody>
              </p:sp>
            </mc:Fallback>
          </mc:AlternateContent>
          <p:grpSp>
            <p:nvGrpSpPr>
              <p:cNvPr id="57" name="Group 56"/>
              <p:cNvGrpSpPr/>
              <p:nvPr/>
            </p:nvGrpSpPr>
            <p:grpSpPr>
              <a:xfrm>
                <a:off x="4495796" y="3609106"/>
                <a:ext cx="1591017" cy="1170323"/>
                <a:chOff x="4495796" y="3609106"/>
                <a:chExt cx="1591017" cy="1170323"/>
              </a:xfrm>
            </p:grpSpPr>
            <p:sp>
              <p:nvSpPr>
                <p:cNvPr id="58" name="Rounded Rectangle 31"/>
                <p:cNvSpPr/>
                <p:nvPr/>
              </p:nvSpPr>
              <p:spPr>
                <a:xfrm>
                  <a:off x="4495796" y="3609106"/>
                  <a:ext cx="1591017" cy="930636"/>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cxnSp>
              <p:nvCxnSpPr>
                <p:cNvPr id="59" name="Straight Arrow Connector 58"/>
                <p:cNvCxnSpPr>
                  <a:cxnSpLocks/>
                </p:cNvCxnSpPr>
                <p:nvPr/>
              </p:nvCxnSpPr>
              <p:spPr>
                <a:xfrm>
                  <a:off x="5077691" y="4412673"/>
                  <a:ext cx="2004" cy="366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60" name="Group 59"/>
            <p:cNvGrpSpPr/>
            <p:nvPr/>
          </p:nvGrpSpPr>
          <p:grpSpPr>
            <a:xfrm>
              <a:off x="5486288" y="2494663"/>
              <a:ext cx="884269" cy="657386"/>
              <a:chOff x="4495799" y="4662052"/>
              <a:chExt cx="1591017" cy="1205348"/>
            </a:xfrm>
          </p:grpSpPr>
          <p:grpSp>
            <p:nvGrpSpPr>
              <p:cNvPr id="61" name="Group 60"/>
              <p:cNvGrpSpPr/>
              <p:nvPr/>
            </p:nvGrpSpPr>
            <p:grpSpPr>
              <a:xfrm>
                <a:off x="4495799" y="4662052"/>
                <a:ext cx="1591017" cy="1205348"/>
                <a:chOff x="4495799" y="4662052"/>
                <a:chExt cx="1591017" cy="1205348"/>
              </a:xfrm>
            </p:grpSpPr>
            <p:cxnSp>
              <p:nvCxnSpPr>
                <p:cNvPr id="63" name="Straight Arrow Connector 62"/>
                <p:cNvCxnSpPr>
                  <a:cxnSpLocks/>
                  <a:stCxn id="62" idx="4"/>
                </p:cNvCxnSpPr>
                <p:nvPr/>
              </p:nvCxnSpPr>
              <p:spPr>
                <a:xfrm flipH="1">
                  <a:off x="5071687" y="5404800"/>
                  <a:ext cx="8008" cy="46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31"/>
                <p:cNvSpPr/>
                <p:nvPr/>
              </p:nvSpPr>
              <p:spPr>
                <a:xfrm>
                  <a:off x="4495799" y="4662052"/>
                  <a:ext cx="1591017" cy="930637"/>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grpSp>
          <mc:AlternateContent xmlns:mc="http://schemas.openxmlformats.org/markup-compatibility/2006" xmlns:a14="http://schemas.microsoft.com/office/drawing/2010/main">
            <mc:Choice Requires="a14">
              <p:sp>
                <p:nvSpPr>
                  <p:cNvPr id="62" name="Oval 61"/>
                  <p:cNvSpPr/>
                  <p:nvPr/>
                </p:nvSpPr>
                <p:spPr>
                  <a:xfrm>
                    <a:off x="4736795" y="4779429"/>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a:latin typeface="Cambria Math" panose="02040503050406030204" pitchFamily="18" charset="0"/>
                                </a:rPr>
                              </m:ctrlPr>
                            </m:sSubSupPr>
                            <m:e>
                              <m:r>
                                <a:rPr lang="en-US" sz="1000" b="1">
                                  <a:latin typeface="Cambria Math" panose="02040503050406030204" pitchFamily="18" charset="0"/>
                                </a:rPr>
                                <m:t>𝐰</m:t>
                              </m:r>
                            </m:e>
                            <m:sub>
                              <m:sSub>
                                <m:sSubPr>
                                  <m:ctrlPr>
                                    <a:rPr lang="en-US" sz="1000" i="1">
                                      <a:latin typeface="Cambria Math" panose="02040503050406030204" pitchFamily="18" charset="0"/>
                                    </a:rPr>
                                  </m:ctrlPr>
                                </m:sSubPr>
                                <m:e>
                                  <m:r>
                                    <a:rPr lang="en-US" sz="1000" i="1">
                                      <a:latin typeface="Cambria Math" panose="02040503050406030204" pitchFamily="18" charset="0"/>
                                    </a:rPr>
                                    <m:t>𝑎</m:t>
                                  </m:r>
                                </m:e>
                                <m:sub>
                                  <m:r>
                                    <a:rPr lang="en-US" sz="1000" i="1">
                                      <a:latin typeface="Cambria Math" panose="02040503050406030204" pitchFamily="18" charset="0"/>
                                    </a:rPr>
                                    <m:t>𝑖</m:t>
                                  </m:r>
                                </m:sub>
                              </m:sSub>
                            </m:sub>
                            <m:sup>
                              <m:r>
                                <a:rPr lang="en-US" sz="1000" i="1">
                                  <a:latin typeface="Cambria Math" panose="02040503050406030204" pitchFamily="18" charset="0"/>
                                </a:rPr>
                                <m:t>(</m:t>
                              </m:r>
                              <m:r>
                                <a:rPr lang="en-US" sz="1000" i="1">
                                  <a:latin typeface="Cambria Math" panose="02040503050406030204" pitchFamily="18" charset="0"/>
                                </a:rPr>
                                <m:t>𝑎</m:t>
                              </m:r>
                              <m:r>
                                <a:rPr lang="en-US" sz="1000" i="1">
                                  <a:latin typeface="Cambria Math" panose="02040503050406030204" pitchFamily="18" charset="0"/>
                                </a:rPr>
                                <m:t>)</m:t>
                              </m:r>
                            </m:sup>
                          </m:sSubSup>
                        </m:oMath>
                      </m:oMathPara>
                    </a14:m>
                    <a:endParaRPr lang="en-US" sz="1000" dirty="0"/>
                  </a:p>
                </p:txBody>
              </p:sp>
            </mc:Choice>
            <mc:Fallback xmlns="">
              <p:sp>
                <p:nvSpPr>
                  <p:cNvPr id="62" name="Oval 61"/>
                  <p:cNvSpPr>
                    <a:spLocks noRot="1" noChangeAspect="1" noMove="1" noResize="1" noEditPoints="1" noAdjustHandles="1" noChangeArrowheads="1" noChangeShapeType="1" noTextEdit="1"/>
                  </p:cNvSpPr>
                  <p:nvPr/>
                </p:nvSpPr>
                <p:spPr>
                  <a:xfrm>
                    <a:off x="4736795" y="4779429"/>
                    <a:ext cx="685800" cy="625371"/>
                  </a:xfrm>
                  <a:prstGeom prst="ellipse">
                    <a:avLst/>
                  </a:prstGeom>
                  <a:blipFill>
                    <a:blip r:embed="rId8"/>
                    <a:stretch>
                      <a:fillRect/>
                    </a:stretch>
                  </a:blipFill>
                  <a:ln>
                    <a:headEnd type="none" w="med" len="med"/>
                    <a:tailEnd type="arrow" w="med" len="med"/>
                  </a:ln>
                </p:spPr>
                <p:txBody>
                  <a:bodyPr/>
                  <a:lstStyle/>
                  <a:p>
                    <a:r>
                      <a:rPr lang="en-US">
                        <a:noFill/>
                      </a:rPr>
                      <a:t> </a:t>
                    </a:r>
                  </a:p>
                </p:txBody>
              </p:sp>
            </mc:Fallback>
          </mc:AlternateContent>
        </p:grpSp>
      </p:grpSp>
    </p:spTree>
    <p:extLst>
      <p:ext uri="{BB962C8B-B14F-4D97-AF65-F5344CB8AC3E}">
        <p14:creationId xmlns:p14="http://schemas.microsoft.com/office/powerpoint/2010/main" val="939631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Groove Music Dataset</a:t>
            </a:r>
          </a:p>
        </p:txBody>
      </p:sp>
      <p:sp>
        <p:nvSpPr>
          <p:cNvPr id="4" name="Slide Number Placeholder 3"/>
          <p:cNvSpPr>
            <a:spLocks noGrp="1"/>
          </p:cNvSpPr>
          <p:nvPr>
            <p:ph type="sldNum" sz="quarter" idx="12"/>
          </p:nvPr>
        </p:nvSpPr>
        <p:spPr/>
        <p:txBody>
          <a:bodyPr/>
          <a:lstStyle/>
          <a:p>
            <a:fld id="{0470F963-9A19-4DEA-8F72-2C3EA7111424}" type="slidenum">
              <a:rPr lang="en-US" smtClean="0"/>
              <a:pPr/>
              <a:t>43</a:t>
            </a:fld>
            <a:endParaRPr lang="en-US"/>
          </a:p>
        </p:txBody>
      </p:sp>
      <p:pic>
        <p:nvPicPr>
          <p:cNvPr id="3" name="Picture 2"/>
          <p:cNvPicPr>
            <a:picLocks noChangeAspect="1"/>
          </p:cNvPicPr>
          <p:nvPr/>
        </p:nvPicPr>
        <p:blipFill rotWithShape="1">
          <a:blip r:embed="rId2"/>
          <a:srcRect t="2805"/>
          <a:stretch/>
        </p:blipFill>
        <p:spPr>
          <a:xfrm>
            <a:off x="0" y="1066799"/>
            <a:ext cx="6518618" cy="5281973"/>
          </a:xfrm>
          <a:prstGeom prst="rect">
            <a:avLst/>
          </a:prstGeom>
        </p:spPr>
      </p:pic>
      <p:grpSp>
        <p:nvGrpSpPr>
          <p:cNvPr id="5" name="Group 4"/>
          <p:cNvGrpSpPr/>
          <p:nvPr/>
        </p:nvGrpSpPr>
        <p:grpSpPr>
          <a:xfrm>
            <a:off x="6172200" y="1295400"/>
            <a:ext cx="2712957" cy="2746611"/>
            <a:chOff x="3657600" y="914400"/>
            <a:chExt cx="2712957" cy="2746611"/>
          </a:xfrm>
        </p:grpSpPr>
        <p:grpSp>
          <p:nvGrpSpPr>
            <p:cNvPr id="31" name="Group 30"/>
            <p:cNvGrpSpPr/>
            <p:nvPr/>
          </p:nvGrpSpPr>
          <p:grpSpPr>
            <a:xfrm>
              <a:off x="4512214" y="3068932"/>
              <a:ext cx="1858343" cy="592079"/>
              <a:chOff x="2743201" y="5715001"/>
              <a:chExt cx="3343616" cy="1085605"/>
            </a:xfrm>
          </p:grpSpPr>
          <p:sp>
            <p:nvSpPr>
              <p:cNvPr id="32" name="Oval 31"/>
              <p:cNvSpPr/>
              <p:nvPr/>
            </p:nvSpPr>
            <p:spPr>
              <a:xfrm>
                <a:off x="4640542" y="5867400"/>
                <a:ext cx="862290" cy="807142"/>
              </a:xfrm>
              <a:prstGeom prst="ellipse">
                <a:avLst/>
              </a:prstGeom>
              <a:solidFill>
                <a:schemeClr val="tx2">
                  <a:lumMod val="40000"/>
                  <a:lumOff val="60000"/>
                </a:schemeClr>
              </a:solidFill>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mc:AlternateContent xmlns:mc="http://schemas.openxmlformats.org/markup-compatibility/2006" xmlns:a14="http://schemas.microsoft.com/office/drawing/2010/main">
            <mc:Choice Requires="a14">
              <p:sp>
                <p:nvSpPr>
                  <p:cNvPr id="33" name="TextBox 32"/>
                  <p:cNvSpPr txBox="1"/>
                  <p:nvPr/>
                </p:nvSpPr>
                <p:spPr>
                  <a:xfrm>
                    <a:off x="4586958" y="6066986"/>
                    <a:ext cx="985473" cy="7336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1000" b="1" i="0" dirty="0" smtClean="0"/>
                            <m:t>Label</m:t>
                          </m:r>
                        </m:oMath>
                      </m:oMathPara>
                    </a14:m>
                    <a:endParaRPr lang="en-US" sz="1000" b="1" dirty="0"/>
                  </a:p>
                  <a:p>
                    <a:pP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𝑖</m:t>
                              </m:r>
                            </m:sub>
                          </m:sSub>
                        </m:oMath>
                      </m:oMathPara>
                    </a14:m>
                    <a:endParaRPr lang="en-US" sz="1000"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4586958" y="6066986"/>
                    <a:ext cx="985473" cy="733620"/>
                  </a:xfrm>
                  <a:prstGeom prst="rect">
                    <a:avLst/>
                  </a:prstGeom>
                  <a:blipFill>
                    <a:blip r:embed="rId3"/>
                    <a:stretch>
                      <a:fillRect/>
                    </a:stretch>
                  </a:blipFill>
                </p:spPr>
                <p:txBody>
                  <a:bodyPr/>
                  <a:lstStyle/>
                  <a:p>
                    <a:r>
                      <a:rPr lang="en-US">
                        <a:noFill/>
                      </a:rPr>
                      <a:t> </a:t>
                    </a:r>
                  </a:p>
                </p:txBody>
              </p:sp>
            </mc:Fallback>
          </mc:AlternateContent>
          <p:cxnSp>
            <p:nvCxnSpPr>
              <p:cNvPr id="34" name="Straight Arrow Connector 33"/>
              <p:cNvCxnSpPr>
                <a:cxnSpLocks/>
                <a:endCxn id="33" idx="1"/>
              </p:cNvCxnSpPr>
              <p:nvPr/>
            </p:nvCxnSpPr>
            <p:spPr>
              <a:xfrm>
                <a:off x="4035147" y="6276564"/>
                <a:ext cx="551811" cy="157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
              <p:cNvSpPr/>
              <p:nvPr/>
            </p:nvSpPr>
            <p:spPr>
              <a:xfrm>
                <a:off x="2743201" y="5715001"/>
                <a:ext cx="3343616" cy="1051742"/>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sp>
            <p:nvSpPr>
              <p:cNvPr id="36" name="Oval 35"/>
              <p:cNvSpPr/>
              <p:nvPr/>
            </p:nvSpPr>
            <p:spPr>
              <a:xfrm>
                <a:off x="3220966" y="5867400"/>
                <a:ext cx="862290" cy="807142"/>
              </a:xfrm>
              <a:prstGeom prst="ellipse">
                <a:avLst/>
              </a:prstGeom>
              <a:solidFill>
                <a:schemeClr val="tx2">
                  <a:lumMod val="40000"/>
                  <a:lumOff val="60000"/>
                </a:schemeClr>
              </a:solidFill>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mc:AlternateContent xmlns:mc="http://schemas.openxmlformats.org/markup-compatibility/2006" xmlns:a14="http://schemas.microsoft.com/office/drawing/2010/main">
            <mc:Choice Requires="a14">
              <p:sp>
                <p:nvSpPr>
                  <p:cNvPr id="37" name="TextBox 36"/>
                  <p:cNvSpPr txBox="1"/>
                  <p:nvPr/>
                </p:nvSpPr>
                <p:spPr>
                  <a:xfrm>
                    <a:off x="3167381" y="6066985"/>
                    <a:ext cx="985473" cy="4514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b="1" i="1">
                                  <a:latin typeface="Cambria Math" panose="02040503050406030204" pitchFamily="18" charset="0"/>
                                </a:rPr>
                              </m:ctrlPr>
                            </m:sSubPr>
                            <m:e>
                              <m:r>
                                <m:rPr>
                                  <m:sty m:val="p"/>
                                </m:rPr>
                                <a:rPr lang="en-US" sz="1000">
                                  <a:latin typeface="Cambria Math" panose="02040503050406030204" pitchFamily="18" charset="0"/>
                                </a:rPr>
                                <m:t>x</m:t>
                              </m:r>
                            </m:e>
                            <m:sub>
                              <m:r>
                                <a:rPr lang="en-US" sz="1000" b="1" i="1">
                                  <a:latin typeface="Cambria Math" panose="02040503050406030204" pitchFamily="18" charset="0"/>
                                </a:rPr>
                                <m:t>𝒊</m:t>
                              </m:r>
                            </m:sub>
                          </m:sSub>
                        </m:oMath>
                      </m:oMathPara>
                    </a14:m>
                    <a:endParaRPr lang="en-US" sz="1000" b="1" dirty="0"/>
                  </a:p>
                </p:txBody>
              </p:sp>
            </mc:Choice>
            <mc:Fallback xmlns="">
              <p:sp>
                <p:nvSpPr>
                  <p:cNvPr id="37" name="TextBox 36"/>
                  <p:cNvSpPr txBox="1">
                    <a:spLocks noRot="1" noChangeAspect="1" noMove="1" noResize="1" noEditPoints="1" noAdjustHandles="1" noChangeArrowheads="1" noChangeShapeType="1" noTextEdit="1"/>
                  </p:cNvSpPr>
                  <p:nvPr/>
                </p:nvSpPr>
                <p:spPr>
                  <a:xfrm>
                    <a:off x="3167381" y="6066985"/>
                    <a:ext cx="985473" cy="451458"/>
                  </a:xfrm>
                  <a:prstGeom prst="rect">
                    <a:avLst/>
                  </a:prstGeom>
                  <a:blipFill>
                    <a:blip r:embed="rId4"/>
                    <a:stretch>
                      <a:fillRect/>
                    </a:stretch>
                  </a:blipFill>
                </p:spPr>
                <p:txBody>
                  <a:bodyPr/>
                  <a:lstStyle/>
                  <a:p>
                    <a:r>
                      <a:rPr lang="en-US">
                        <a:noFill/>
                      </a:rPr>
                      <a:t> </a:t>
                    </a:r>
                  </a:p>
                </p:txBody>
              </p:sp>
            </mc:Fallback>
          </mc:AlternateContent>
        </p:grpSp>
        <p:grpSp>
          <p:nvGrpSpPr>
            <p:cNvPr id="38" name="Group 37"/>
            <p:cNvGrpSpPr/>
            <p:nvPr/>
          </p:nvGrpSpPr>
          <p:grpSpPr>
            <a:xfrm>
              <a:off x="5486288" y="2494663"/>
              <a:ext cx="884269" cy="657386"/>
              <a:chOff x="4495799" y="4662052"/>
              <a:chExt cx="1591017" cy="1205348"/>
            </a:xfrm>
          </p:grpSpPr>
          <p:grpSp>
            <p:nvGrpSpPr>
              <p:cNvPr id="39" name="Group 38"/>
              <p:cNvGrpSpPr/>
              <p:nvPr/>
            </p:nvGrpSpPr>
            <p:grpSpPr>
              <a:xfrm>
                <a:off x="4495799" y="4662052"/>
                <a:ext cx="1591017" cy="1205348"/>
                <a:chOff x="4495799" y="4662052"/>
                <a:chExt cx="1591017" cy="1205348"/>
              </a:xfrm>
            </p:grpSpPr>
            <p:cxnSp>
              <p:nvCxnSpPr>
                <p:cNvPr id="65" name="Straight Arrow Connector 64"/>
                <p:cNvCxnSpPr>
                  <a:cxnSpLocks/>
                  <a:stCxn id="40" idx="4"/>
                  <a:endCxn id="32" idx="0"/>
                </p:cNvCxnSpPr>
                <p:nvPr/>
              </p:nvCxnSpPr>
              <p:spPr>
                <a:xfrm flipH="1">
                  <a:off x="5071687" y="5404800"/>
                  <a:ext cx="8008" cy="46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31"/>
                <p:cNvSpPr/>
                <p:nvPr/>
              </p:nvSpPr>
              <p:spPr>
                <a:xfrm>
                  <a:off x="4495799" y="4662052"/>
                  <a:ext cx="1591017" cy="930637"/>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grpSp>
          <mc:AlternateContent xmlns:mc="http://schemas.openxmlformats.org/markup-compatibility/2006" xmlns:a14="http://schemas.microsoft.com/office/drawing/2010/main">
            <mc:Choice Requires="a14">
              <p:sp>
                <p:nvSpPr>
                  <p:cNvPr id="40" name="Oval 39"/>
                  <p:cNvSpPr/>
                  <p:nvPr/>
                </p:nvSpPr>
                <p:spPr>
                  <a:xfrm>
                    <a:off x="4736795" y="4779429"/>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a:latin typeface="Cambria Math" panose="02040503050406030204" pitchFamily="18" charset="0"/>
                                </a:rPr>
                              </m:ctrlPr>
                            </m:sSubSupPr>
                            <m:e>
                              <m:r>
                                <a:rPr lang="en-US" sz="1000" b="1">
                                  <a:latin typeface="Cambria Math" panose="02040503050406030204" pitchFamily="18" charset="0"/>
                                </a:rPr>
                                <m:t>𝐰</m:t>
                              </m:r>
                            </m:e>
                            <m:sub>
                              <m:sSub>
                                <m:sSubPr>
                                  <m:ctrlPr>
                                    <a:rPr lang="en-US" sz="1000" i="1">
                                      <a:latin typeface="Cambria Math" panose="02040503050406030204" pitchFamily="18" charset="0"/>
                                    </a:rPr>
                                  </m:ctrlPr>
                                </m:sSubPr>
                                <m:e>
                                  <m:r>
                                    <a:rPr lang="en-US" sz="1000" i="1">
                                      <a:latin typeface="Cambria Math" panose="02040503050406030204" pitchFamily="18" charset="0"/>
                                    </a:rPr>
                                    <m:t>𝑎</m:t>
                                  </m:r>
                                </m:e>
                                <m:sub>
                                  <m:r>
                                    <a:rPr lang="en-US" sz="1000" i="1">
                                      <a:latin typeface="Cambria Math" panose="02040503050406030204" pitchFamily="18" charset="0"/>
                                    </a:rPr>
                                    <m:t>𝑖</m:t>
                                  </m:r>
                                </m:sub>
                              </m:sSub>
                            </m:sub>
                            <m:sup>
                              <m:r>
                                <a:rPr lang="en-US" sz="1000" i="1">
                                  <a:latin typeface="Cambria Math" panose="02040503050406030204" pitchFamily="18" charset="0"/>
                                </a:rPr>
                                <m:t>(</m:t>
                              </m:r>
                              <m:r>
                                <a:rPr lang="en-US" sz="1000" i="1">
                                  <a:latin typeface="Cambria Math" panose="02040503050406030204" pitchFamily="18" charset="0"/>
                                </a:rPr>
                                <m:t>𝑎</m:t>
                              </m:r>
                              <m:r>
                                <a:rPr lang="en-US" sz="1000" i="1">
                                  <a:latin typeface="Cambria Math" panose="02040503050406030204" pitchFamily="18" charset="0"/>
                                </a:rPr>
                                <m:t>)</m:t>
                              </m:r>
                            </m:sup>
                          </m:sSubSup>
                        </m:oMath>
                      </m:oMathPara>
                    </a14:m>
                    <a:endParaRPr lang="en-US" sz="1000" dirty="0"/>
                  </a:p>
                </p:txBody>
              </p:sp>
            </mc:Choice>
            <mc:Fallback xmlns="">
              <p:sp>
                <p:nvSpPr>
                  <p:cNvPr id="40" name="Oval 39"/>
                  <p:cNvSpPr>
                    <a:spLocks noRot="1" noChangeAspect="1" noMove="1" noResize="1" noEditPoints="1" noAdjustHandles="1" noChangeArrowheads="1" noChangeShapeType="1" noTextEdit="1"/>
                  </p:cNvSpPr>
                  <p:nvPr/>
                </p:nvSpPr>
                <p:spPr>
                  <a:xfrm>
                    <a:off x="4736795" y="4779429"/>
                    <a:ext cx="685800" cy="625371"/>
                  </a:xfrm>
                  <a:prstGeom prst="ellipse">
                    <a:avLst/>
                  </a:prstGeom>
                  <a:blipFill>
                    <a:blip r:embed="rId5"/>
                    <a:stretch>
                      <a:fillRect/>
                    </a:stretch>
                  </a:blipFill>
                  <a:ln>
                    <a:headEnd type="none" w="med" len="med"/>
                    <a:tailEnd type="arrow" w="med" len="med"/>
                  </a:ln>
                </p:spPr>
                <p:txBody>
                  <a:bodyPr/>
                  <a:lstStyle/>
                  <a:p>
                    <a:r>
                      <a:rPr lang="en-US">
                        <a:noFill/>
                      </a:rPr>
                      <a:t> </a:t>
                    </a:r>
                  </a:p>
                </p:txBody>
              </p:sp>
            </mc:Fallback>
          </mc:AlternateContent>
        </p:grpSp>
        <p:grpSp>
          <p:nvGrpSpPr>
            <p:cNvPr id="67" name="Group 66"/>
            <p:cNvGrpSpPr/>
            <p:nvPr/>
          </p:nvGrpSpPr>
          <p:grpSpPr>
            <a:xfrm>
              <a:off x="5486286" y="1920396"/>
              <a:ext cx="884269" cy="638284"/>
              <a:chOff x="4495796" y="3609106"/>
              <a:chExt cx="1591017" cy="1170323"/>
            </a:xfrm>
          </p:grpSpPr>
          <mc:AlternateContent xmlns:mc="http://schemas.openxmlformats.org/markup-compatibility/2006" xmlns:a14="http://schemas.microsoft.com/office/drawing/2010/main">
            <mc:Choice Requires="a14">
              <p:sp>
                <p:nvSpPr>
                  <p:cNvPr id="68" name="Oval 67"/>
                  <p:cNvSpPr/>
                  <p:nvPr/>
                </p:nvSpPr>
                <p:spPr>
                  <a:xfrm>
                    <a:off x="4728787" y="3748149"/>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en-US" sz="1000" b="1">
                                  <a:latin typeface="Cambria Math" panose="02040503050406030204" pitchFamily="18" charset="0"/>
                                </a:rPr>
                                <m:t>𝐰</m:t>
                              </m:r>
                            </m:e>
                            <m:sub>
                              <m:sSub>
                                <m:sSubPr>
                                  <m:ctrlPr>
                                    <a:rPr lang="en-US" sz="1000" i="1">
                                      <a:latin typeface="Cambria Math" panose="02040503050406030204" pitchFamily="18" charset="0"/>
                                    </a:rPr>
                                  </m:ctrlPr>
                                </m:sSubPr>
                                <m:e>
                                  <m:r>
                                    <a:rPr lang="en-US" sz="1000" b="0" i="1" smtClean="0">
                                      <a:latin typeface="Cambria Math" panose="02040503050406030204" pitchFamily="18" charset="0"/>
                                    </a:rPr>
                                    <m:t>𝑠</m:t>
                                  </m:r>
                                </m:e>
                                <m:sub>
                                  <m:r>
                                    <a:rPr lang="en-US" sz="1000" i="1">
                                      <a:latin typeface="Cambria Math" panose="02040503050406030204" pitchFamily="18" charset="0"/>
                                    </a:rPr>
                                    <m:t>𝑖</m:t>
                                  </m:r>
                                </m:sub>
                              </m:sSub>
                            </m:sub>
                            <m:sup>
                              <m:r>
                                <a:rPr lang="en-US" sz="1000" i="1">
                                  <a:latin typeface="Cambria Math" panose="02040503050406030204" pitchFamily="18" charset="0"/>
                                </a:rPr>
                                <m:t>(</m:t>
                              </m:r>
                              <m:r>
                                <a:rPr lang="en-US" sz="1000" b="0" i="1" smtClean="0">
                                  <a:latin typeface="Cambria Math" panose="02040503050406030204" pitchFamily="18" charset="0"/>
                                </a:rPr>
                                <m:t>𝑠</m:t>
                              </m:r>
                              <m:r>
                                <a:rPr lang="en-US" sz="1000" i="1">
                                  <a:latin typeface="Cambria Math" panose="02040503050406030204" pitchFamily="18" charset="0"/>
                                </a:rPr>
                                <m:t>)</m:t>
                              </m:r>
                            </m:sup>
                          </m:sSubSup>
                        </m:oMath>
                      </m:oMathPara>
                    </a14:m>
                    <a:endParaRPr lang="en-US" sz="1000" dirty="0"/>
                  </a:p>
                </p:txBody>
              </p:sp>
            </mc:Choice>
            <mc:Fallback xmlns="">
              <p:sp>
                <p:nvSpPr>
                  <p:cNvPr id="68" name="Oval 67"/>
                  <p:cNvSpPr>
                    <a:spLocks noRot="1" noChangeAspect="1" noMove="1" noResize="1" noEditPoints="1" noAdjustHandles="1" noChangeArrowheads="1" noChangeShapeType="1" noTextEdit="1"/>
                  </p:cNvSpPr>
                  <p:nvPr/>
                </p:nvSpPr>
                <p:spPr>
                  <a:xfrm>
                    <a:off x="4728787" y="3748149"/>
                    <a:ext cx="685800" cy="625371"/>
                  </a:xfrm>
                  <a:prstGeom prst="ellipse">
                    <a:avLst/>
                  </a:prstGeom>
                  <a:blipFill>
                    <a:blip r:embed="rId6"/>
                    <a:stretch>
                      <a:fillRect/>
                    </a:stretch>
                  </a:blipFill>
                  <a:ln>
                    <a:headEnd type="none" w="med" len="med"/>
                    <a:tailEnd type="arrow" w="med" len="med"/>
                  </a:ln>
                </p:spPr>
                <p:txBody>
                  <a:bodyPr/>
                  <a:lstStyle/>
                  <a:p>
                    <a:r>
                      <a:rPr lang="en-US">
                        <a:noFill/>
                      </a:rPr>
                      <a:t> </a:t>
                    </a:r>
                  </a:p>
                </p:txBody>
              </p:sp>
            </mc:Fallback>
          </mc:AlternateContent>
          <p:grpSp>
            <p:nvGrpSpPr>
              <p:cNvPr id="69" name="Group 68"/>
              <p:cNvGrpSpPr/>
              <p:nvPr/>
            </p:nvGrpSpPr>
            <p:grpSpPr>
              <a:xfrm>
                <a:off x="4495796" y="3609106"/>
                <a:ext cx="1591017" cy="1170323"/>
                <a:chOff x="4495796" y="3609106"/>
                <a:chExt cx="1591017" cy="1170323"/>
              </a:xfrm>
            </p:grpSpPr>
            <p:sp>
              <p:nvSpPr>
                <p:cNvPr id="70" name="Rounded Rectangle 31"/>
                <p:cNvSpPr/>
                <p:nvPr/>
              </p:nvSpPr>
              <p:spPr>
                <a:xfrm>
                  <a:off x="4495796" y="3609106"/>
                  <a:ext cx="1591017" cy="930636"/>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cxnSp>
              <p:nvCxnSpPr>
                <p:cNvPr id="71" name="Straight Arrow Connector 70"/>
                <p:cNvCxnSpPr>
                  <a:cxnSpLocks/>
                  <a:endCxn id="40" idx="0"/>
                </p:cNvCxnSpPr>
                <p:nvPr/>
              </p:nvCxnSpPr>
              <p:spPr>
                <a:xfrm>
                  <a:off x="5077691" y="4412673"/>
                  <a:ext cx="2004" cy="366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72" name="Group 71"/>
            <p:cNvGrpSpPr/>
            <p:nvPr/>
          </p:nvGrpSpPr>
          <p:grpSpPr>
            <a:xfrm>
              <a:off x="5486286" y="1346128"/>
              <a:ext cx="884269" cy="650101"/>
              <a:chOff x="4495796" y="2556159"/>
              <a:chExt cx="1591017" cy="1191990"/>
            </a:xfrm>
          </p:grpSpPr>
          <p:grpSp>
            <p:nvGrpSpPr>
              <p:cNvPr id="73" name="Group 72"/>
              <p:cNvGrpSpPr/>
              <p:nvPr/>
            </p:nvGrpSpPr>
            <p:grpSpPr>
              <a:xfrm>
                <a:off x="4736795" y="2653714"/>
                <a:ext cx="685800" cy="1094435"/>
                <a:chOff x="4736795" y="2653714"/>
                <a:chExt cx="685800" cy="1094435"/>
              </a:xfrm>
            </p:grpSpPr>
            <mc:AlternateContent xmlns:mc="http://schemas.openxmlformats.org/markup-compatibility/2006" xmlns:a14="http://schemas.microsoft.com/office/drawing/2010/main">
              <mc:Choice Requires="a14">
                <p:sp>
                  <p:nvSpPr>
                    <p:cNvPr id="75" name="Oval 74"/>
                    <p:cNvSpPr/>
                    <p:nvPr/>
                  </p:nvSpPr>
                  <p:spPr>
                    <a:xfrm>
                      <a:off x="4736795" y="2653714"/>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en-US" sz="1000" b="1">
                                    <a:latin typeface="Cambria Math" panose="02040503050406030204" pitchFamily="18" charset="0"/>
                                  </a:rPr>
                                  <m:t>𝐰</m:t>
                                </m:r>
                              </m:e>
                              <m:sub>
                                <m:sSub>
                                  <m:sSubPr>
                                    <m:ctrlPr>
                                      <a:rPr lang="en-US" sz="1000" i="1">
                                        <a:latin typeface="Cambria Math" panose="02040503050406030204" pitchFamily="18" charset="0"/>
                                      </a:rPr>
                                    </m:ctrlPr>
                                  </m:sSubPr>
                                  <m:e>
                                    <m:r>
                                      <a:rPr lang="en-US" sz="1000" b="0" i="1" smtClean="0">
                                        <a:latin typeface="Cambria Math" panose="02040503050406030204" pitchFamily="18" charset="0"/>
                                      </a:rPr>
                                      <m:t>𝑔</m:t>
                                    </m:r>
                                  </m:e>
                                  <m:sub>
                                    <m:r>
                                      <a:rPr lang="en-US" sz="1000" i="1">
                                        <a:latin typeface="Cambria Math" panose="02040503050406030204" pitchFamily="18" charset="0"/>
                                      </a:rPr>
                                      <m:t>𝑖</m:t>
                                    </m:r>
                                  </m:sub>
                                </m:sSub>
                              </m:sub>
                              <m:sup>
                                <m:r>
                                  <a:rPr lang="en-US" sz="1000" i="1">
                                    <a:latin typeface="Cambria Math" panose="02040503050406030204" pitchFamily="18" charset="0"/>
                                  </a:rPr>
                                  <m:t>(</m:t>
                                </m:r>
                                <m:r>
                                  <a:rPr lang="en-US" sz="1000" b="0" i="1" smtClean="0">
                                    <a:latin typeface="Cambria Math" panose="02040503050406030204" pitchFamily="18" charset="0"/>
                                  </a:rPr>
                                  <m:t>𝑔</m:t>
                                </m:r>
                                <m:r>
                                  <a:rPr lang="en-US" sz="1000" i="1">
                                    <a:latin typeface="Cambria Math" panose="02040503050406030204" pitchFamily="18" charset="0"/>
                                  </a:rPr>
                                  <m:t>)</m:t>
                                </m:r>
                              </m:sup>
                            </m:sSubSup>
                          </m:oMath>
                        </m:oMathPara>
                      </a14:m>
                      <a:endParaRPr lang="en-US" sz="1000" dirty="0"/>
                    </a:p>
                  </p:txBody>
                </p:sp>
              </mc:Choice>
              <mc:Fallback xmlns="">
                <p:sp>
                  <p:nvSpPr>
                    <p:cNvPr id="75" name="Oval 74"/>
                    <p:cNvSpPr>
                      <a:spLocks noRot="1" noChangeAspect="1" noMove="1" noResize="1" noEditPoints="1" noAdjustHandles="1" noChangeArrowheads="1" noChangeShapeType="1" noTextEdit="1"/>
                    </p:cNvSpPr>
                    <p:nvPr/>
                  </p:nvSpPr>
                  <p:spPr>
                    <a:xfrm>
                      <a:off x="4736795" y="2653714"/>
                      <a:ext cx="685800" cy="625371"/>
                    </a:xfrm>
                    <a:prstGeom prst="ellipse">
                      <a:avLst/>
                    </a:prstGeom>
                    <a:blipFill>
                      <a:blip r:embed="rId7"/>
                      <a:stretch>
                        <a:fillRect/>
                      </a:stretch>
                    </a:blipFill>
                    <a:ln>
                      <a:headEnd type="none" w="med" len="med"/>
                      <a:tailEnd type="arrow" w="med" len="med"/>
                    </a:ln>
                  </p:spPr>
                  <p:txBody>
                    <a:bodyPr/>
                    <a:lstStyle/>
                    <a:p>
                      <a:r>
                        <a:rPr lang="en-US">
                          <a:noFill/>
                        </a:rPr>
                        <a:t> </a:t>
                      </a:r>
                    </a:p>
                  </p:txBody>
                </p:sp>
              </mc:Fallback>
            </mc:AlternateContent>
            <p:cxnSp>
              <p:nvCxnSpPr>
                <p:cNvPr id="76" name="Straight Arrow Connector 75"/>
                <p:cNvCxnSpPr>
                  <a:cxnSpLocks/>
                  <a:stCxn id="75" idx="4"/>
                  <a:endCxn id="68" idx="0"/>
                </p:cNvCxnSpPr>
                <p:nvPr/>
              </p:nvCxnSpPr>
              <p:spPr>
                <a:xfrm flipH="1">
                  <a:off x="5071687" y="3279085"/>
                  <a:ext cx="8008" cy="469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4" name="Rounded Rectangle 31"/>
              <p:cNvSpPr/>
              <p:nvPr/>
            </p:nvSpPr>
            <p:spPr>
              <a:xfrm>
                <a:off x="4495796" y="2556159"/>
                <a:ext cx="1591017" cy="930636"/>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grpSp>
        <p:grpSp>
          <p:nvGrpSpPr>
            <p:cNvPr id="77" name="Group 76"/>
            <p:cNvGrpSpPr/>
            <p:nvPr/>
          </p:nvGrpSpPr>
          <p:grpSpPr>
            <a:xfrm>
              <a:off x="5624080" y="914400"/>
              <a:ext cx="381160" cy="484934"/>
              <a:chOff x="4743722" y="1764565"/>
              <a:chExt cx="685800" cy="889149"/>
            </a:xfrm>
          </p:grpSpPr>
          <mc:AlternateContent xmlns:mc="http://schemas.openxmlformats.org/markup-compatibility/2006" xmlns:a14="http://schemas.microsoft.com/office/drawing/2010/main">
            <mc:Choice Requires="a14">
              <p:sp>
                <p:nvSpPr>
                  <p:cNvPr id="78" name="Oval 77"/>
                  <p:cNvSpPr/>
                  <p:nvPr/>
                </p:nvSpPr>
                <p:spPr>
                  <a:xfrm>
                    <a:off x="4743722" y="1764565"/>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00" b="1">
                              <a:latin typeface="Cambria Math" panose="02040503050406030204" pitchFamily="18" charset="0"/>
                            </a:rPr>
                            <m:t>𝐰</m:t>
                          </m:r>
                        </m:oMath>
                      </m:oMathPara>
                    </a14:m>
                    <a:endParaRPr lang="en-US" sz="1000" dirty="0"/>
                  </a:p>
                </p:txBody>
              </p:sp>
            </mc:Choice>
            <mc:Fallback xmlns="">
              <p:sp>
                <p:nvSpPr>
                  <p:cNvPr id="78" name="Oval 77"/>
                  <p:cNvSpPr>
                    <a:spLocks noRot="1" noChangeAspect="1" noMove="1" noResize="1" noEditPoints="1" noAdjustHandles="1" noChangeArrowheads="1" noChangeShapeType="1" noTextEdit="1"/>
                  </p:cNvSpPr>
                  <p:nvPr/>
                </p:nvSpPr>
                <p:spPr>
                  <a:xfrm>
                    <a:off x="4743722" y="1764565"/>
                    <a:ext cx="685800" cy="625371"/>
                  </a:xfrm>
                  <a:prstGeom prst="ellipse">
                    <a:avLst/>
                  </a:prstGeom>
                  <a:blipFill>
                    <a:blip r:embed="rId8"/>
                    <a:stretch>
                      <a:fillRect/>
                    </a:stretch>
                  </a:blipFill>
                  <a:ln>
                    <a:headEnd type="none" w="med" len="med"/>
                    <a:tailEnd type="arrow" w="med" len="med"/>
                  </a:ln>
                </p:spPr>
                <p:txBody>
                  <a:bodyPr/>
                  <a:lstStyle/>
                  <a:p>
                    <a:r>
                      <a:rPr lang="en-US">
                        <a:noFill/>
                      </a:rPr>
                      <a:t> </a:t>
                    </a:r>
                  </a:p>
                </p:txBody>
              </p:sp>
            </mc:Fallback>
          </mc:AlternateContent>
          <p:cxnSp>
            <p:nvCxnSpPr>
              <p:cNvPr id="79" name="Straight Arrow Connector 78"/>
              <p:cNvCxnSpPr>
                <a:cxnSpLocks/>
                <a:stCxn id="78" idx="4"/>
                <a:endCxn id="75" idx="0"/>
              </p:cNvCxnSpPr>
              <p:nvPr/>
            </p:nvCxnSpPr>
            <p:spPr>
              <a:xfrm flipH="1">
                <a:off x="5079695" y="2389936"/>
                <a:ext cx="6927" cy="26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4512214" y="2494664"/>
              <a:ext cx="1124704" cy="721852"/>
              <a:chOff x="2743201" y="4662054"/>
              <a:chExt cx="2023620" cy="1323549"/>
            </a:xfrm>
          </p:grpSpPr>
          <mc:AlternateContent xmlns:mc="http://schemas.openxmlformats.org/markup-compatibility/2006" xmlns:a14="http://schemas.microsoft.com/office/drawing/2010/main">
            <mc:Choice Requires="a14">
              <p:sp>
                <p:nvSpPr>
                  <p:cNvPr id="81" name="Oval 80"/>
                  <p:cNvSpPr/>
                  <p:nvPr/>
                </p:nvSpPr>
                <p:spPr>
                  <a:xfrm>
                    <a:off x="3043873" y="4780050"/>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en-US" sz="1000" b="1">
                                  <a:latin typeface="Cambria Math" panose="02040503050406030204" pitchFamily="18" charset="0"/>
                                </a:rPr>
                                <m:t>𝐰</m:t>
                              </m:r>
                            </m:e>
                            <m:sub>
                              <m:sSub>
                                <m:sSubPr>
                                  <m:ctrlPr>
                                    <a:rPr lang="en-US" sz="1000" i="1">
                                      <a:latin typeface="Cambria Math" panose="02040503050406030204" pitchFamily="18" charset="0"/>
                                    </a:rPr>
                                  </m:ctrlPr>
                                </m:sSubPr>
                                <m:e>
                                  <m:r>
                                    <a:rPr lang="en-US" sz="1000" b="0" i="1" smtClean="0">
                                      <a:latin typeface="Cambria Math" panose="02040503050406030204" pitchFamily="18" charset="0"/>
                                    </a:rPr>
                                    <m:t>𝑢</m:t>
                                  </m:r>
                                </m:e>
                                <m:sub>
                                  <m:r>
                                    <a:rPr lang="en-US" sz="1000" i="1">
                                      <a:latin typeface="Cambria Math" panose="02040503050406030204" pitchFamily="18" charset="0"/>
                                    </a:rPr>
                                    <m:t>𝑖</m:t>
                                  </m:r>
                                </m:sub>
                              </m:sSub>
                            </m:sub>
                            <m:sup>
                              <m:r>
                                <a:rPr lang="en-US" sz="1000" i="1">
                                  <a:latin typeface="Cambria Math" panose="02040503050406030204" pitchFamily="18" charset="0"/>
                                </a:rPr>
                                <m:t>(</m:t>
                              </m:r>
                              <m:r>
                                <a:rPr lang="en-US" sz="1000" b="0" i="1" smtClean="0">
                                  <a:latin typeface="Cambria Math" panose="02040503050406030204" pitchFamily="18" charset="0"/>
                                </a:rPr>
                                <m:t>𝑢</m:t>
                              </m:r>
                              <m:r>
                                <a:rPr lang="en-US" sz="1000" i="1">
                                  <a:latin typeface="Cambria Math" panose="02040503050406030204" pitchFamily="18" charset="0"/>
                                </a:rPr>
                                <m:t>)</m:t>
                              </m:r>
                            </m:sup>
                          </m:sSubSup>
                        </m:oMath>
                      </m:oMathPara>
                    </a14:m>
                    <a:endParaRPr lang="en-US" sz="1000" dirty="0"/>
                  </a:p>
                </p:txBody>
              </p:sp>
            </mc:Choice>
            <mc:Fallback xmlns="">
              <p:sp>
                <p:nvSpPr>
                  <p:cNvPr id="81" name="Oval 80"/>
                  <p:cNvSpPr>
                    <a:spLocks noRot="1" noChangeAspect="1" noMove="1" noResize="1" noEditPoints="1" noAdjustHandles="1" noChangeArrowheads="1" noChangeShapeType="1" noTextEdit="1"/>
                  </p:cNvSpPr>
                  <p:nvPr/>
                </p:nvSpPr>
                <p:spPr>
                  <a:xfrm>
                    <a:off x="3043873" y="4780050"/>
                    <a:ext cx="685800" cy="625371"/>
                  </a:xfrm>
                  <a:prstGeom prst="ellipse">
                    <a:avLst/>
                  </a:prstGeom>
                  <a:blipFill>
                    <a:blip r:embed="rId9"/>
                    <a:stretch>
                      <a:fillRect/>
                    </a:stretch>
                  </a:blipFill>
                  <a:ln>
                    <a:headEnd type="none" w="med" len="med"/>
                    <a:tailEnd type="arrow" w="med" len="med"/>
                  </a:ln>
                </p:spPr>
                <p:txBody>
                  <a:bodyPr/>
                  <a:lstStyle/>
                  <a:p>
                    <a:r>
                      <a:rPr lang="en-US">
                        <a:noFill/>
                      </a:rPr>
                      <a:t> </a:t>
                    </a:r>
                  </a:p>
                </p:txBody>
              </p:sp>
            </mc:Fallback>
          </mc:AlternateContent>
          <p:sp>
            <p:nvSpPr>
              <p:cNvPr id="82" name="Rounded Rectangle 31"/>
              <p:cNvSpPr/>
              <p:nvPr/>
            </p:nvSpPr>
            <p:spPr>
              <a:xfrm>
                <a:off x="2743201" y="4662054"/>
                <a:ext cx="1591016" cy="930637"/>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p:cxnSp>
            <p:nvCxnSpPr>
              <p:cNvPr id="83" name="Straight Arrow Connector 82"/>
              <p:cNvCxnSpPr>
                <a:cxnSpLocks/>
                <a:stCxn id="81" idx="4"/>
                <a:endCxn id="32" idx="1"/>
              </p:cNvCxnSpPr>
              <p:nvPr/>
            </p:nvCxnSpPr>
            <p:spPr>
              <a:xfrm>
                <a:off x="3386773" y="5405421"/>
                <a:ext cx="1380048" cy="580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4687025" y="952079"/>
              <a:ext cx="989025" cy="1656549"/>
              <a:chOff x="3057728" y="1833651"/>
              <a:chExt cx="1779500" cy="3037361"/>
            </a:xfrm>
          </p:grpSpPr>
          <p:grpSp>
            <p:nvGrpSpPr>
              <p:cNvPr id="85" name="Group 84"/>
              <p:cNvGrpSpPr/>
              <p:nvPr/>
            </p:nvGrpSpPr>
            <p:grpSpPr>
              <a:xfrm>
                <a:off x="3057728" y="1833651"/>
                <a:ext cx="710957" cy="2643952"/>
                <a:chOff x="1861259" y="1657381"/>
                <a:chExt cx="710957" cy="2643952"/>
              </a:xfrm>
            </p:grpSpPr>
            <mc:AlternateContent xmlns:mc="http://schemas.openxmlformats.org/markup-compatibility/2006" xmlns:a14="http://schemas.microsoft.com/office/drawing/2010/main">
              <mc:Choice Requires="a14">
                <p:sp>
                  <p:nvSpPr>
                    <p:cNvPr id="91" name="Oval 90"/>
                    <p:cNvSpPr/>
                    <p:nvPr/>
                  </p:nvSpPr>
                  <p:spPr>
                    <a:xfrm>
                      <a:off x="1861259" y="3675962"/>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𝜏</m:t>
                                </m:r>
                              </m:e>
                              <m:sub>
                                <m:r>
                                  <a:rPr lang="en-US" sz="1000" b="0" i="1" smtClean="0">
                                    <a:latin typeface="Cambria Math" panose="02040503050406030204" pitchFamily="18" charset="0"/>
                                  </a:rPr>
                                  <m:t>𝑢</m:t>
                                </m:r>
                              </m:sub>
                            </m:sSub>
                          </m:oMath>
                        </m:oMathPara>
                      </a14:m>
                      <a:endParaRPr lang="en-US" sz="1000" dirty="0"/>
                    </a:p>
                  </p:txBody>
                </p:sp>
              </mc:Choice>
              <mc:Fallback xmlns="">
                <p:sp>
                  <p:nvSpPr>
                    <p:cNvPr id="91" name="Oval 90"/>
                    <p:cNvSpPr>
                      <a:spLocks noRot="1" noChangeAspect="1" noMove="1" noResize="1" noEditPoints="1" noAdjustHandles="1" noChangeArrowheads="1" noChangeShapeType="1" noTextEdit="1"/>
                    </p:cNvSpPr>
                    <p:nvPr/>
                  </p:nvSpPr>
                  <p:spPr>
                    <a:xfrm>
                      <a:off x="1861259" y="3675962"/>
                      <a:ext cx="685800" cy="625371"/>
                    </a:xfrm>
                    <a:prstGeom prst="ellipse">
                      <a:avLst/>
                    </a:prstGeom>
                    <a:blipFill>
                      <a:blip r:embed="rId10"/>
                      <a:stretch>
                        <a:fillRect/>
                      </a:stretch>
                    </a:blipFill>
                    <a:ln>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Oval 91"/>
                    <p:cNvSpPr/>
                    <p:nvPr/>
                  </p:nvSpPr>
                  <p:spPr>
                    <a:xfrm>
                      <a:off x="1861259" y="3164281"/>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𝜏</m:t>
                                </m:r>
                              </m:e>
                              <m:sub>
                                <m:r>
                                  <a:rPr lang="en-US" sz="1000" b="0" i="1" smtClean="0">
                                    <a:latin typeface="Cambria Math" panose="02040503050406030204" pitchFamily="18" charset="0"/>
                                  </a:rPr>
                                  <m:t>𝑎</m:t>
                                </m:r>
                              </m:sub>
                            </m:sSub>
                          </m:oMath>
                        </m:oMathPara>
                      </a14:m>
                      <a:endParaRPr lang="en-US" sz="1000" dirty="0"/>
                    </a:p>
                  </p:txBody>
                </p:sp>
              </mc:Choice>
              <mc:Fallback xmlns="">
                <p:sp>
                  <p:nvSpPr>
                    <p:cNvPr id="92" name="Oval 91"/>
                    <p:cNvSpPr>
                      <a:spLocks noRot="1" noChangeAspect="1" noMove="1" noResize="1" noEditPoints="1" noAdjustHandles="1" noChangeArrowheads="1" noChangeShapeType="1" noTextEdit="1"/>
                    </p:cNvSpPr>
                    <p:nvPr/>
                  </p:nvSpPr>
                  <p:spPr>
                    <a:xfrm>
                      <a:off x="1861259" y="3164281"/>
                      <a:ext cx="685800" cy="625371"/>
                    </a:xfrm>
                    <a:prstGeom prst="ellipse">
                      <a:avLst/>
                    </a:prstGeom>
                    <a:blipFill>
                      <a:blip r:embed="rId11"/>
                      <a:stretch>
                        <a:fillRect/>
                      </a:stretch>
                    </a:blipFill>
                    <a:ln>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Oval 92"/>
                    <p:cNvSpPr/>
                    <p:nvPr/>
                  </p:nvSpPr>
                  <p:spPr>
                    <a:xfrm>
                      <a:off x="1886416" y="2662407"/>
                      <a:ext cx="660643"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𝜏</m:t>
                                </m:r>
                              </m:e>
                              <m:sub>
                                <m:r>
                                  <a:rPr lang="en-US" sz="1000" b="0" i="1" smtClean="0">
                                    <a:latin typeface="Cambria Math" panose="02040503050406030204" pitchFamily="18" charset="0"/>
                                  </a:rPr>
                                  <m:t>𝑠</m:t>
                                </m:r>
                              </m:sub>
                            </m:sSub>
                          </m:oMath>
                        </m:oMathPara>
                      </a14:m>
                      <a:endParaRPr lang="en-US" sz="1000" dirty="0"/>
                    </a:p>
                  </p:txBody>
                </p:sp>
              </mc:Choice>
              <mc:Fallback xmlns="">
                <p:sp>
                  <p:nvSpPr>
                    <p:cNvPr id="93" name="Oval 92"/>
                    <p:cNvSpPr>
                      <a:spLocks noRot="1" noChangeAspect="1" noMove="1" noResize="1" noEditPoints="1" noAdjustHandles="1" noChangeArrowheads="1" noChangeShapeType="1" noTextEdit="1"/>
                    </p:cNvSpPr>
                    <p:nvPr/>
                  </p:nvSpPr>
                  <p:spPr>
                    <a:xfrm>
                      <a:off x="1886416" y="2662407"/>
                      <a:ext cx="660643" cy="625371"/>
                    </a:xfrm>
                    <a:prstGeom prst="ellipse">
                      <a:avLst/>
                    </a:prstGeom>
                    <a:blipFill>
                      <a:blip r:embed="rId12"/>
                      <a:stretch>
                        <a:fillRect/>
                      </a:stretch>
                    </a:blipFill>
                    <a:ln>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Oval 93"/>
                    <p:cNvSpPr/>
                    <p:nvPr/>
                  </p:nvSpPr>
                  <p:spPr>
                    <a:xfrm>
                      <a:off x="1861259" y="2166528"/>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𝜏</m:t>
                                </m:r>
                              </m:e>
                              <m:sub>
                                <m:r>
                                  <a:rPr lang="en-US" sz="1000" b="0" i="1" smtClean="0">
                                    <a:latin typeface="Cambria Math" panose="02040503050406030204" pitchFamily="18" charset="0"/>
                                  </a:rPr>
                                  <m:t>𝑔</m:t>
                                </m:r>
                              </m:sub>
                            </m:sSub>
                          </m:oMath>
                        </m:oMathPara>
                      </a14:m>
                      <a:endParaRPr lang="en-US" sz="1000" dirty="0"/>
                    </a:p>
                  </p:txBody>
                </p:sp>
              </mc:Choice>
              <mc:Fallback xmlns="">
                <p:sp>
                  <p:nvSpPr>
                    <p:cNvPr id="94" name="Oval 93"/>
                    <p:cNvSpPr>
                      <a:spLocks noRot="1" noChangeAspect="1" noMove="1" noResize="1" noEditPoints="1" noAdjustHandles="1" noChangeArrowheads="1" noChangeShapeType="1" noTextEdit="1"/>
                    </p:cNvSpPr>
                    <p:nvPr/>
                  </p:nvSpPr>
                  <p:spPr>
                    <a:xfrm>
                      <a:off x="1861259" y="2166528"/>
                      <a:ext cx="685800" cy="625371"/>
                    </a:xfrm>
                    <a:prstGeom prst="ellipse">
                      <a:avLst/>
                    </a:prstGeom>
                    <a:blipFill>
                      <a:blip r:embed="rId13"/>
                      <a:stretch>
                        <a:fillRect/>
                      </a:stretch>
                    </a:blipFill>
                    <a:ln>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Oval 94"/>
                    <p:cNvSpPr/>
                    <p:nvPr/>
                  </p:nvSpPr>
                  <p:spPr>
                    <a:xfrm>
                      <a:off x="1886416" y="1657381"/>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𝜏</m:t>
                                </m:r>
                              </m:e>
                              <m:sub>
                                <m:r>
                                  <a:rPr lang="en-US" sz="1000" b="0" i="1" smtClean="0">
                                    <a:latin typeface="Cambria Math" panose="02040503050406030204" pitchFamily="18" charset="0"/>
                                  </a:rPr>
                                  <m:t>𝑤</m:t>
                                </m:r>
                              </m:sub>
                            </m:sSub>
                          </m:oMath>
                        </m:oMathPara>
                      </a14:m>
                      <a:endParaRPr lang="en-US" sz="1000" dirty="0"/>
                    </a:p>
                  </p:txBody>
                </p:sp>
              </mc:Choice>
              <mc:Fallback xmlns="">
                <p:sp>
                  <p:nvSpPr>
                    <p:cNvPr id="95" name="Oval 94"/>
                    <p:cNvSpPr>
                      <a:spLocks noRot="1" noChangeAspect="1" noMove="1" noResize="1" noEditPoints="1" noAdjustHandles="1" noChangeArrowheads="1" noChangeShapeType="1" noTextEdit="1"/>
                    </p:cNvSpPr>
                    <p:nvPr/>
                  </p:nvSpPr>
                  <p:spPr>
                    <a:xfrm>
                      <a:off x="1886416" y="1657381"/>
                      <a:ext cx="685800" cy="625371"/>
                    </a:xfrm>
                    <a:prstGeom prst="ellipse">
                      <a:avLst/>
                    </a:prstGeom>
                    <a:blipFill>
                      <a:blip r:embed="rId14"/>
                      <a:stretch>
                        <a:fillRect/>
                      </a:stretch>
                    </a:blipFill>
                    <a:ln>
                      <a:headEnd type="none" w="med" len="med"/>
                      <a:tailEnd type="arrow" w="med" len="med"/>
                    </a:ln>
                  </p:spPr>
                  <p:txBody>
                    <a:bodyPr/>
                    <a:lstStyle/>
                    <a:p>
                      <a:r>
                        <a:rPr lang="en-US">
                          <a:noFill/>
                        </a:rPr>
                        <a:t> </a:t>
                      </a:r>
                    </a:p>
                  </p:txBody>
                </p:sp>
              </mc:Fallback>
            </mc:AlternateContent>
          </p:grpSp>
          <p:cxnSp>
            <p:nvCxnSpPr>
              <p:cNvPr id="86" name="Straight Arrow Connector 85"/>
              <p:cNvCxnSpPr>
                <a:cxnSpLocks/>
                <a:stCxn id="95" idx="6"/>
                <a:endCxn id="78" idx="2"/>
              </p:cNvCxnSpPr>
              <p:nvPr/>
            </p:nvCxnSpPr>
            <p:spPr>
              <a:xfrm flipV="1">
                <a:off x="3768685" y="2077251"/>
                <a:ext cx="975037" cy="6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cxnSpLocks/>
                <a:stCxn id="94" idx="6"/>
                <a:endCxn id="75" idx="2"/>
              </p:cNvCxnSpPr>
              <p:nvPr/>
            </p:nvCxnSpPr>
            <p:spPr>
              <a:xfrm>
                <a:off x="3743528" y="2655484"/>
                <a:ext cx="993267" cy="310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a:stCxn id="93" idx="6"/>
                <a:endCxn id="68" idx="2"/>
              </p:cNvCxnSpPr>
              <p:nvPr/>
            </p:nvCxnSpPr>
            <p:spPr>
              <a:xfrm>
                <a:off x="3743528" y="3151363"/>
                <a:ext cx="985259" cy="909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cxnSpLocks/>
                <a:stCxn id="92" idx="6"/>
                <a:endCxn id="40" idx="1"/>
              </p:cNvCxnSpPr>
              <p:nvPr/>
            </p:nvCxnSpPr>
            <p:spPr>
              <a:xfrm>
                <a:off x="3743528" y="3653237"/>
                <a:ext cx="1093700" cy="12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91" idx="4"/>
                <a:endCxn id="81" idx="0"/>
              </p:cNvCxnSpPr>
              <p:nvPr/>
            </p:nvCxnSpPr>
            <p:spPr>
              <a:xfrm flipH="1">
                <a:off x="3386773" y="4477603"/>
                <a:ext cx="13855" cy="302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3657600" y="1122615"/>
              <a:ext cx="1043407" cy="1100916"/>
              <a:chOff x="1205540" y="2146337"/>
              <a:chExt cx="1877345" cy="2018581"/>
            </a:xfrm>
          </p:grpSpPr>
          <p:grpSp>
            <p:nvGrpSpPr>
              <p:cNvPr id="97" name="Group 96"/>
              <p:cNvGrpSpPr/>
              <p:nvPr/>
            </p:nvGrpSpPr>
            <p:grpSpPr>
              <a:xfrm>
                <a:off x="1205540" y="2653714"/>
                <a:ext cx="636724" cy="419179"/>
                <a:chOff x="281116" y="4602587"/>
                <a:chExt cx="636724" cy="419179"/>
              </a:xfrm>
            </p:grpSpPr>
            <mc:AlternateContent xmlns:mc="http://schemas.openxmlformats.org/markup-compatibility/2006" xmlns:a14="http://schemas.microsoft.com/office/drawing/2010/main">
              <mc:Choice Requires="a14">
                <p:sp>
                  <p:nvSpPr>
                    <p:cNvPr id="103" name="TextBox 102"/>
                    <p:cNvSpPr txBox="1"/>
                    <p:nvPr/>
                  </p:nvSpPr>
                  <p:spPr>
                    <a:xfrm>
                      <a:off x="281116" y="4602587"/>
                      <a:ext cx="636724" cy="282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𝛼</m:t>
                            </m:r>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𝛽</m:t>
                            </m:r>
                          </m:oMath>
                        </m:oMathPara>
                      </a14:m>
                      <a:endParaRPr lang="en-US" sz="1000" dirty="0"/>
                    </a:p>
                  </p:txBody>
                </p:sp>
              </mc:Choice>
              <mc:Fallback xmlns="">
                <p:sp>
                  <p:nvSpPr>
                    <p:cNvPr id="103" name="TextBox 102"/>
                    <p:cNvSpPr txBox="1">
                      <a:spLocks noRot="1" noChangeAspect="1" noMove="1" noResize="1" noEditPoints="1" noAdjustHandles="1" noChangeArrowheads="1" noChangeShapeType="1" noTextEdit="1"/>
                    </p:cNvSpPr>
                    <p:nvPr/>
                  </p:nvSpPr>
                  <p:spPr>
                    <a:xfrm>
                      <a:off x="281116" y="4602587"/>
                      <a:ext cx="636724" cy="282161"/>
                    </a:xfrm>
                    <a:prstGeom prst="rect">
                      <a:avLst/>
                    </a:prstGeom>
                    <a:blipFill>
                      <a:blip r:embed="rId15"/>
                      <a:stretch>
                        <a:fillRect b="-36000"/>
                      </a:stretch>
                    </a:blipFill>
                  </p:spPr>
                  <p:txBody>
                    <a:bodyPr/>
                    <a:lstStyle/>
                    <a:p>
                      <a:r>
                        <a:rPr lang="en-US">
                          <a:noFill/>
                        </a:rPr>
                        <a:t> </a:t>
                      </a:r>
                    </a:p>
                  </p:txBody>
                </p:sp>
              </mc:Fallback>
            </mc:AlternateContent>
            <p:sp>
              <p:nvSpPr>
                <p:cNvPr id="104" name="Oval 103"/>
                <p:cNvSpPr/>
                <p:nvPr/>
              </p:nvSpPr>
              <p:spPr>
                <a:xfrm>
                  <a:off x="413859" y="4894044"/>
                  <a:ext cx="139970" cy="127722"/>
                </a:xfrm>
                <a:prstGeom prst="ellipse">
                  <a:avLst/>
                </a:prstGeom>
                <a:ln>
                  <a:headEnd type="none" w="med" len="med"/>
                  <a:tailEnd type="arrow"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00"/>
                </a:p>
              </p:txBody>
            </p:sp>
          </p:grpSp>
          <p:cxnSp>
            <p:nvCxnSpPr>
              <p:cNvPr id="98" name="Straight Arrow Connector 97"/>
              <p:cNvCxnSpPr>
                <a:cxnSpLocks/>
                <a:stCxn id="104" idx="6"/>
                <a:endCxn id="95" idx="2"/>
              </p:cNvCxnSpPr>
              <p:nvPr/>
            </p:nvCxnSpPr>
            <p:spPr>
              <a:xfrm flipV="1">
                <a:off x="1478253" y="2146337"/>
                <a:ext cx="1604632" cy="862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cxnSpLocks/>
                <a:stCxn id="104" idx="6"/>
                <a:endCxn id="94" idx="2"/>
              </p:cNvCxnSpPr>
              <p:nvPr/>
            </p:nvCxnSpPr>
            <p:spPr>
              <a:xfrm flipV="1">
                <a:off x="1478253" y="2655484"/>
                <a:ext cx="1579475" cy="353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a:stCxn id="104" idx="6"/>
                <a:endCxn id="93" idx="2"/>
              </p:cNvCxnSpPr>
              <p:nvPr/>
            </p:nvCxnSpPr>
            <p:spPr>
              <a:xfrm>
                <a:off x="1478253" y="3009032"/>
                <a:ext cx="1604632" cy="142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cxnSpLocks/>
                <a:stCxn id="104" idx="6"/>
                <a:endCxn id="92" idx="2"/>
              </p:cNvCxnSpPr>
              <p:nvPr/>
            </p:nvCxnSpPr>
            <p:spPr>
              <a:xfrm>
                <a:off x="1478253" y="3009032"/>
                <a:ext cx="1579475" cy="644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cxnSpLocks/>
                <a:stCxn id="104" idx="6"/>
                <a:endCxn id="91" idx="2"/>
              </p:cNvCxnSpPr>
              <p:nvPr/>
            </p:nvCxnSpPr>
            <p:spPr>
              <a:xfrm>
                <a:off x="1478253" y="3009032"/>
                <a:ext cx="1579475" cy="1155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80517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470F963-9A19-4DEA-8F72-2C3EA7111424}" type="slidenum">
              <a:rPr lang="en-US" smtClean="0"/>
              <a:pPr/>
              <a:t>44</a:t>
            </a:fld>
            <a:endParaRPr lang="en-US"/>
          </a:p>
        </p:txBody>
      </p:sp>
      <p:grpSp>
        <p:nvGrpSpPr>
          <p:cNvPr id="8" name="Group 7"/>
          <p:cNvGrpSpPr/>
          <p:nvPr/>
        </p:nvGrpSpPr>
        <p:grpSpPr>
          <a:xfrm>
            <a:off x="51442" y="838200"/>
            <a:ext cx="7866464" cy="5449961"/>
            <a:chOff x="51441" y="1465936"/>
            <a:chExt cx="7240909" cy="4822225"/>
          </a:xfrm>
        </p:grpSpPr>
        <p:pic>
          <p:nvPicPr>
            <p:cNvPr id="6" name="Picture 5"/>
            <p:cNvPicPr>
              <a:picLocks noChangeAspect="1"/>
            </p:cNvPicPr>
            <p:nvPr/>
          </p:nvPicPr>
          <p:blipFill rotWithShape="1">
            <a:blip r:embed="rId2"/>
            <a:srcRect l="1647" b="3687"/>
            <a:stretch/>
          </p:blipFill>
          <p:spPr>
            <a:xfrm>
              <a:off x="51441" y="1465936"/>
              <a:ext cx="6844507" cy="4822225"/>
            </a:xfrm>
            <a:prstGeom prst="rect">
              <a:avLst/>
            </a:prstGeom>
          </p:spPr>
        </p:pic>
        <p:sp>
          <p:nvSpPr>
            <p:cNvPr id="7" name="Rectangle 6"/>
            <p:cNvSpPr/>
            <p:nvPr/>
          </p:nvSpPr>
          <p:spPr>
            <a:xfrm>
              <a:off x="5562600" y="1610763"/>
              <a:ext cx="1729750" cy="2885037"/>
            </a:xfrm>
            <a:prstGeom prst="rect">
              <a:avLst/>
            </a:prstGeom>
            <a:solidFill>
              <a:schemeClr val="bg1"/>
            </a:solidFill>
            <a:ln>
              <a:no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p:cNvGrpSpPr/>
          <p:nvPr/>
        </p:nvGrpSpPr>
        <p:grpSpPr>
          <a:xfrm>
            <a:off x="6172200" y="1295400"/>
            <a:ext cx="2712957" cy="2746611"/>
            <a:chOff x="3657600" y="914400"/>
            <a:chExt cx="2712957" cy="2746611"/>
          </a:xfrm>
        </p:grpSpPr>
        <p:grpSp>
          <p:nvGrpSpPr>
            <p:cNvPr id="31" name="Group 30"/>
            <p:cNvGrpSpPr/>
            <p:nvPr/>
          </p:nvGrpSpPr>
          <p:grpSpPr>
            <a:xfrm>
              <a:off x="4512214" y="3068932"/>
              <a:ext cx="1858343" cy="592079"/>
              <a:chOff x="2743201" y="5715001"/>
              <a:chExt cx="3343616" cy="1085605"/>
            </a:xfrm>
          </p:grpSpPr>
          <p:sp>
            <p:nvSpPr>
              <p:cNvPr id="32" name="Oval 31"/>
              <p:cNvSpPr/>
              <p:nvPr/>
            </p:nvSpPr>
            <p:spPr>
              <a:xfrm>
                <a:off x="4640542" y="5867400"/>
                <a:ext cx="862290" cy="807142"/>
              </a:xfrm>
              <a:prstGeom prst="ellipse">
                <a:avLst/>
              </a:prstGeom>
              <a:solidFill>
                <a:schemeClr val="tx2">
                  <a:lumMod val="40000"/>
                  <a:lumOff val="60000"/>
                </a:schemeClr>
              </a:solidFill>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mc:AlternateContent xmlns:mc="http://schemas.openxmlformats.org/markup-compatibility/2006" xmlns:a14="http://schemas.microsoft.com/office/drawing/2010/main">
            <mc:Choice Requires="a14">
              <p:sp>
                <p:nvSpPr>
                  <p:cNvPr id="33" name="TextBox 32"/>
                  <p:cNvSpPr txBox="1"/>
                  <p:nvPr/>
                </p:nvSpPr>
                <p:spPr>
                  <a:xfrm>
                    <a:off x="4586958" y="6066986"/>
                    <a:ext cx="985473" cy="7336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1000" b="1" i="0" dirty="0" smtClean="0"/>
                            <m:t>Label</m:t>
                          </m:r>
                        </m:oMath>
                      </m:oMathPara>
                    </a14:m>
                    <a:endParaRPr lang="en-US" sz="1000" b="1" dirty="0"/>
                  </a:p>
                  <a:p>
                    <a:pP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𝑖</m:t>
                              </m:r>
                            </m:sub>
                          </m:sSub>
                        </m:oMath>
                      </m:oMathPara>
                    </a14:m>
                    <a:endParaRPr lang="en-US" sz="1000"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4586958" y="6066986"/>
                    <a:ext cx="985473" cy="733620"/>
                  </a:xfrm>
                  <a:prstGeom prst="rect">
                    <a:avLst/>
                  </a:prstGeom>
                  <a:blipFill>
                    <a:blip r:embed="rId3"/>
                    <a:stretch>
                      <a:fillRect/>
                    </a:stretch>
                  </a:blipFill>
                </p:spPr>
                <p:txBody>
                  <a:bodyPr/>
                  <a:lstStyle/>
                  <a:p>
                    <a:r>
                      <a:rPr lang="en-US">
                        <a:noFill/>
                      </a:rPr>
                      <a:t> </a:t>
                    </a:r>
                  </a:p>
                </p:txBody>
              </p:sp>
            </mc:Fallback>
          </mc:AlternateContent>
          <p:cxnSp>
            <p:nvCxnSpPr>
              <p:cNvPr id="34" name="Straight Arrow Connector 33"/>
              <p:cNvCxnSpPr>
                <a:cxnSpLocks/>
                <a:endCxn id="33" idx="1"/>
              </p:cNvCxnSpPr>
              <p:nvPr/>
            </p:nvCxnSpPr>
            <p:spPr>
              <a:xfrm>
                <a:off x="4035147" y="6276564"/>
                <a:ext cx="551811" cy="157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
              <p:cNvSpPr/>
              <p:nvPr/>
            </p:nvSpPr>
            <p:spPr>
              <a:xfrm>
                <a:off x="2743201" y="5715001"/>
                <a:ext cx="3343616" cy="1051742"/>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sp>
            <p:nvSpPr>
              <p:cNvPr id="36" name="Oval 35"/>
              <p:cNvSpPr/>
              <p:nvPr/>
            </p:nvSpPr>
            <p:spPr>
              <a:xfrm>
                <a:off x="3220966" y="5867400"/>
                <a:ext cx="862290" cy="807142"/>
              </a:xfrm>
              <a:prstGeom prst="ellipse">
                <a:avLst/>
              </a:prstGeom>
              <a:solidFill>
                <a:schemeClr val="tx2">
                  <a:lumMod val="40000"/>
                  <a:lumOff val="60000"/>
                </a:schemeClr>
              </a:solidFill>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mc:AlternateContent xmlns:mc="http://schemas.openxmlformats.org/markup-compatibility/2006" xmlns:a14="http://schemas.microsoft.com/office/drawing/2010/main">
            <mc:Choice Requires="a14">
              <p:sp>
                <p:nvSpPr>
                  <p:cNvPr id="37" name="TextBox 36"/>
                  <p:cNvSpPr txBox="1"/>
                  <p:nvPr/>
                </p:nvSpPr>
                <p:spPr>
                  <a:xfrm>
                    <a:off x="3167381" y="6066985"/>
                    <a:ext cx="985473" cy="4514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b="1" i="1">
                                  <a:latin typeface="Cambria Math" panose="02040503050406030204" pitchFamily="18" charset="0"/>
                                </a:rPr>
                              </m:ctrlPr>
                            </m:sSubPr>
                            <m:e>
                              <m:r>
                                <m:rPr>
                                  <m:sty m:val="p"/>
                                </m:rPr>
                                <a:rPr lang="en-US" sz="1000">
                                  <a:latin typeface="Cambria Math" panose="02040503050406030204" pitchFamily="18" charset="0"/>
                                </a:rPr>
                                <m:t>x</m:t>
                              </m:r>
                            </m:e>
                            <m:sub>
                              <m:r>
                                <a:rPr lang="en-US" sz="1000" b="1" i="1">
                                  <a:latin typeface="Cambria Math" panose="02040503050406030204" pitchFamily="18" charset="0"/>
                                </a:rPr>
                                <m:t>𝒊</m:t>
                              </m:r>
                            </m:sub>
                          </m:sSub>
                        </m:oMath>
                      </m:oMathPara>
                    </a14:m>
                    <a:endParaRPr lang="en-US" sz="1000" b="1" dirty="0"/>
                  </a:p>
                </p:txBody>
              </p:sp>
            </mc:Choice>
            <mc:Fallback xmlns="">
              <p:sp>
                <p:nvSpPr>
                  <p:cNvPr id="37" name="TextBox 36"/>
                  <p:cNvSpPr txBox="1">
                    <a:spLocks noRot="1" noChangeAspect="1" noMove="1" noResize="1" noEditPoints="1" noAdjustHandles="1" noChangeArrowheads="1" noChangeShapeType="1" noTextEdit="1"/>
                  </p:cNvSpPr>
                  <p:nvPr/>
                </p:nvSpPr>
                <p:spPr>
                  <a:xfrm>
                    <a:off x="3167381" y="6066985"/>
                    <a:ext cx="985473" cy="451458"/>
                  </a:xfrm>
                  <a:prstGeom prst="rect">
                    <a:avLst/>
                  </a:prstGeom>
                  <a:blipFill>
                    <a:blip r:embed="rId4"/>
                    <a:stretch>
                      <a:fillRect/>
                    </a:stretch>
                  </a:blipFill>
                </p:spPr>
                <p:txBody>
                  <a:bodyPr/>
                  <a:lstStyle/>
                  <a:p>
                    <a:r>
                      <a:rPr lang="en-US">
                        <a:noFill/>
                      </a:rPr>
                      <a:t> </a:t>
                    </a:r>
                  </a:p>
                </p:txBody>
              </p:sp>
            </mc:Fallback>
          </mc:AlternateContent>
        </p:grpSp>
        <p:grpSp>
          <p:nvGrpSpPr>
            <p:cNvPr id="38" name="Group 37"/>
            <p:cNvGrpSpPr/>
            <p:nvPr/>
          </p:nvGrpSpPr>
          <p:grpSpPr>
            <a:xfrm>
              <a:off x="5486288" y="2494663"/>
              <a:ext cx="884269" cy="657386"/>
              <a:chOff x="4495799" y="4662052"/>
              <a:chExt cx="1591017" cy="1205348"/>
            </a:xfrm>
          </p:grpSpPr>
          <p:grpSp>
            <p:nvGrpSpPr>
              <p:cNvPr id="39" name="Group 38"/>
              <p:cNvGrpSpPr/>
              <p:nvPr/>
            </p:nvGrpSpPr>
            <p:grpSpPr>
              <a:xfrm>
                <a:off x="4495799" y="4662052"/>
                <a:ext cx="1591017" cy="1205348"/>
                <a:chOff x="4495799" y="4662052"/>
                <a:chExt cx="1591017" cy="1205348"/>
              </a:xfrm>
            </p:grpSpPr>
            <p:cxnSp>
              <p:nvCxnSpPr>
                <p:cNvPr id="65" name="Straight Arrow Connector 64"/>
                <p:cNvCxnSpPr>
                  <a:cxnSpLocks/>
                  <a:stCxn id="40" idx="4"/>
                  <a:endCxn id="32" idx="0"/>
                </p:cNvCxnSpPr>
                <p:nvPr/>
              </p:nvCxnSpPr>
              <p:spPr>
                <a:xfrm flipH="1">
                  <a:off x="5071687" y="5404800"/>
                  <a:ext cx="8008" cy="46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31"/>
                <p:cNvSpPr/>
                <p:nvPr/>
              </p:nvSpPr>
              <p:spPr>
                <a:xfrm>
                  <a:off x="4495799" y="4662052"/>
                  <a:ext cx="1591017" cy="930637"/>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grpSp>
          <mc:AlternateContent xmlns:mc="http://schemas.openxmlformats.org/markup-compatibility/2006" xmlns:a14="http://schemas.microsoft.com/office/drawing/2010/main">
            <mc:Choice Requires="a14">
              <p:sp>
                <p:nvSpPr>
                  <p:cNvPr id="40" name="Oval 39"/>
                  <p:cNvSpPr/>
                  <p:nvPr/>
                </p:nvSpPr>
                <p:spPr>
                  <a:xfrm>
                    <a:off x="4736795" y="4779429"/>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a:latin typeface="Cambria Math" panose="02040503050406030204" pitchFamily="18" charset="0"/>
                                </a:rPr>
                              </m:ctrlPr>
                            </m:sSubSupPr>
                            <m:e>
                              <m:r>
                                <a:rPr lang="en-US" sz="1000" b="1">
                                  <a:latin typeface="Cambria Math" panose="02040503050406030204" pitchFamily="18" charset="0"/>
                                </a:rPr>
                                <m:t>𝐰</m:t>
                              </m:r>
                            </m:e>
                            <m:sub>
                              <m:sSub>
                                <m:sSubPr>
                                  <m:ctrlPr>
                                    <a:rPr lang="en-US" sz="1000" i="1">
                                      <a:latin typeface="Cambria Math" panose="02040503050406030204" pitchFamily="18" charset="0"/>
                                    </a:rPr>
                                  </m:ctrlPr>
                                </m:sSubPr>
                                <m:e>
                                  <m:r>
                                    <a:rPr lang="en-US" sz="1000" i="1">
                                      <a:latin typeface="Cambria Math" panose="02040503050406030204" pitchFamily="18" charset="0"/>
                                    </a:rPr>
                                    <m:t>𝑎</m:t>
                                  </m:r>
                                </m:e>
                                <m:sub>
                                  <m:r>
                                    <a:rPr lang="en-US" sz="1000" i="1">
                                      <a:latin typeface="Cambria Math" panose="02040503050406030204" pitchFamily="18" charset="0"/>
                                    </a:rPr>
                                    <m:t>𝑖</m:t>
                                  </m:r>
                                </m:sub>
                              </m:sSub>
                            </m:sub>
                            <m:sup>
                              <m:r>
                                <a:rPr lang="en-US" sz="1000" i="1">
                                  <a:latin typeface="Cambria Math" panose="02040503050406030204" pitchFamily="18" charset="0"/>
                                </a:rPr>
                                <m:t>(</m:t>
                              </m:r>
                              <m:r>
                                <a:rPr lang="en-US" sz="1000" i="1">
                                  <a:latin typeface="Cambria Math" panose="02040503050406030204" pitchFamily="18" charset="0"/>
                                </a:rPr>
                                <m:t>𝑎</m:t>
                              </m:r>
                              <m:r>
                                <a:rPr lang="en-US" sz="1000" i="1">
                                  <a:latin typeface="Cambria Math" panose="02040503050406030204" pitchFamily="18" charset="0"/>
                                </a:rPr>
                                <m:t>)</m:t>
                              </m:r>
                            </m:sup>
                          </m:sSubSup>
                        </m:oMath>
                      </m:oMathPara>
                    </a14:m>
                    <a:endParaRPr lang="en-US" sz="1000" dirty="0"/>
                  </a:p>
                </p:txBody>
              </p:sp>
            </mc:Choice>
            <mc:Fallback xmlns="">
              <p:sp>
                <p:nvSpPr>
                  <p:cNvPr id="40" name="Oval 39"/>
                  <p:cNvSpPr>
                    <a:spLocks noRot="1" noChangeAspect="1" noMove="1" noResize="1" noEditPoints="1" noAdjustHandles="1" noChangeArrowheads="1" noChangeShapeType="1" noTextEdit="1"/>
                  </p:cNvSpPr>
                  <p:nvPr/>
                </p:nvSpPr>
                <p:spPr>
                  <a:xfrm>
                    <a:off x="4736795" y="4779429"/>
                    <a:ext cx="685800" cy="625371"/>
                  </a:xfrm>
                  <a:prstGeom prst="ellipse">
                    <a:avLst/>
                  </a:prstGeom>
                  <a:blipFill>
                    <a:blip r:embed="rId5"/>
                    <a:stretch>
                      <a:fillRect/>
                    </a:stretch>
                  </a:blipFill>
                  <a:ln>
                    <a:headEnd type="none" w="med" len="med"/>
                    <a:tailEnd type="arrow" w="med" len="med"/>
                  </a:ln>
                </p:spPr>
                <p:txBody>
                  <a:bodyPr/>
                  <a:lstStyle/>
                  <a:p>
                    <a:r>
                      <a:rPr lang="en-US">
                        <a:noFill/>
                      </a:rPr>
                      <a:t> </a:t>
                    </a:r>
                  </a:p>
                </p:txBody>
              </p:sp>
            </mc:Fallback>
          </mc:AlternateContent>
        </p:grpSp>
        <p:grpSp>
          <p:nvGrpSpPr>
            <p:cNvPr id="67" name="Group 66"/>
            <p:cNvGrpSpPr/>
            <p:nvPr/>
          </p:nvGrpSpPr>
          <p:grpSpPr>
            <a:xfrm>
              <a:off x="5486286" y="1920396"/>
              <a:ext cx="884269" cy="638284"/>
              <a:chOff x="4495796" y="3609106"/>
              <a:chExt cx="1591017" cy="1170323"/>
            </a:xfrm>
          </p:grpSpPr>
          <mc:AlternateContent xmlns:mc="http://schemas.openxmlformats.org/markup-compatibility/2006" xmlns:a14="http://schemas.microsoft.com/office/drawing/2010/main">
            <mc:Choice Requires="a14">
              <p:sp>
                <p:nvSpPr>
                  <p:cNvPr id="68" name="Oval 67"/>
                  <p:cNvSpPr/>
                  <p:nvPr/>
                </p:nvSpPr>
                <p:spPr>
                  <a:xfrm>
                    <a:off x="4728787" y="3748149"/>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en-US" sz="1000" b="1">
                                  <a:latin typeface="Cambria Math" panose="02040503050406030204" pitchFamily="18" charset="0"/>
                                </a:rPr>
                                <m:t>𝐰</m:t>
                              </m:r>
                            </m:e>
                            <m:sub>
                              <m:sSub>
                                <m:sSubPr>
                                  <m:ctrlPr>
                                    <a:rPr lang="en-US" sz="1000" i="1">
                                      <a:latin typeface="Cambria Math" panose="02040503050406030204" pitchFamily="18" charset="0"/>
                                    </a:rPr>
                                  </m:ctrlPr>
                                </m:sSubPr>
                                <m:e>
                                  <m:r>
                                    <a:rPr lang="en-US" sz="1000" b="0" i="1" smtClean="0">
                                      <a:latin typeface="Cambria Math" panose="02040503050406030204" pitchFamily="18" charset="0"/>
                                    </a:rPr>
                                    <m:t>𝑠</m:t>
                                  </m:r>
                                </m:e>
                                <m:sub>
                                  <m:r>
                                    <a:rPr lang="en-US" sz="1000" i="1">
                                      <a:latin typeface="Cambria Math" panose="02040503050406030204" pitchFamily="18" charset="0"/>
                                    </a:rPr>
                                    <m:t>𝑖</m:t>
                                  </m:r>
                                </m:sub>
                              </m:sSub>
                            </m:sub>
                            <m:sup>
                              <m:r>
                                <a:rPr lang="en-US" sz="1000" i="1">
                                  <a:latin typeface="Cambria Math" panose="02040503050406030204" pitchFamily="18" charset="0"/>
                                </a:rPr>
                                <m:t>(</m:t>
                              </m:r>
                              <m:r>
                                <a:rPr lang="en-US" sz="1000" b="0" i="1" smtClean="0">
                                  <a:latin typeface="Cambria Math" panose="02040503050406030204" pitchFamily="18" charset="0"/>
                                </a:rPr>
                                <m:t>𝑠</m:t>
                              </m:r>
                              <m:r>
                                <a:rPr lang="en-US" sz="1000" i="1">
                                  <a:latin typeface="Cambria Math" panose="02040503050406030204" pitchFamily="18" charset="0"/>
                                </a:rPr>
                                <m:t>)</m:t>
                              </m:r>
                            </m:sup>
                          </m:sSubSup>
                        </m:oMath>
                      </m:oMathPara>
                    </a14:m>
                    <a:endParaRPr lang="en-US" sz="1000" dirty="0"/>
                  </a:p>
                </p:txBody>
              </p:sp>
            </mc:Choice>
            <mc:Fallback xmlns="">
              <p:sp>
                <p:nvSpPr>
                  <p:cNvPr id="68" name="Oval 67"/>
                  <p:cNvSpPr>
                    <a:spLocks noRot="1" noChangeAspect="1" noMove="1" noResize="1" noEditPoints="1" noAdjustHandles="1" noChangeArrowheads="1" noChangeShapeType="1" noTextEdit="1"/>
                  </p:cNvSpPr>
                  <p:nvPr/>
                </p:nvSpPr>
                <p:spPr>
                  <a:xfrm>
                    <a:off x="4728787" y="3748149"/>
                    <a:ext cx="685800" cy="625371"/>
                  </a:xfrm>
                  <a:prstGeom prst="ellipse">
                    <a:avLst/>
                  </a:prstGeom>
                  <a:blipFill>
                    <a:blip r:embed="rId6"/>
                    <a:stretch>
                      <a:fillRect/>
                    </a:stretch>
                  </a:blipFill>
                  <a:ln>
                    <a:headEnd type="none" w="med" len="med"/>
                    <a:tailEnd type="arrow" w="med" len="med"/>
                  </a:ln>
                </p:spPr>
                <p:txBody>
                  <a:bodyPr/>
                  <a:lstStyle/>
                  <a:p>
                    <a:r>
                      <a:rPr lang="en-US">
                        <a:noFill/>
                      </a:rPr>
                      <a:t> </a:t>
                    </a:r>
                  </a:p>
                </p:txBody>
              </p:sp>
            </mc:Fallback>
          </mc:AlternateContent>
          <p:grpSp>
            <p:nvGrpSpPr>
              <p:cNvPr id="69" name="Group 68"/>
              <p:cNvGrpSpPr/>
              <p:nvPr/>
            </p:nvGrpSpPr>
            <p:grpSpPr>
              <a:xfrm>
                <a:off x="4495796" y="3609106"/>
                <a:ext cx="1591017" cy="1170323"/>
                <a:chOff x="4495796" y="3609106"/>
                <a:chExt cx="1591017" cy="1170323"/>
              </a:xfrm>
            </p:grpSpPr>
            <p:sp>
              <p:nvSpPr>
                <p:cNvPr id="70" name="Rounded Rectangle 31"/>
                <p:cNvSpPr/>
                <p:nvPr/>
              </p:nvSpPr>
              <p:spPr>
                <a:xfrm>
                  <a:off x="4495796" y="3609106"/>
                  <a:ext cx="1591017" cy="930636"/>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cxnSp>
              <p:nvCxnSpPr>
                <p:cNvPr id="71" name="Straight Arrow Connector 70"/>
                <p:cNvCxnSpPr>
                  <a:cxnSpLocks/>
                  <a:endCxn id="40" idx="0"/>
                </p:cNvCxnSpPr>
                <p:nvPr/>
              </p:nvCxnSpPr>
              <p:spPr>
                <a:xfrm>
                  <a:off x="5077691" y="4412673"/>
                  <a:ext cx="2004" cy="366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72" name="Group 71"/>
            <p:cNvGrpSpPr/>
            <p:nvPr/>
          </p:nvGrpSpPr>
          <p:grpSpPr>
            <a:xfrm>
              <a:off x="5486286" y="1346128"/>
              <a:ext cx="884269" cy="650101"/>
              <a:chOff x="4495796" y="2556159"/>
              <a:chExt cx="1591017" cy="1191990"/>
            </a:xfrm>
          </p:grpSpPr>
          <p:grpSp>
            <p:nvGrpSpPr>
              <p:cNvPr id="73" name="Group 72"/>
              <p:cNvGrpSpPr/>
              <p:nvPr/>
            </p:nvGrpSpPr>
            <p:grpSpPr>
              <a:xfrm>
                <a:off x="4736795" y="2653714"/>
                <a:ext cx="685800" cy="1094435"/>
                <a:chOff x="4736795" y="2653714"/>
                <a:chExt cx="685800" cy="1094435"/>
              </a:xfrm>
            </p:grpSpPr>
            <mc:AlternateContent xmlns:mc="http://schemas.openxmlformats.org/markup-compatibility/2006" xmlns:a14="http://schemas.microsoft.com/office/drawing/2010/main">
              <mc:Choice Requires="a14">
                <p:sp>
                  <p:nvSpPr>
                    <p:cNvPr id="75" name="Oval 74"/>
                    <p:cNvSpPr/>
                    <p:nvPr/>
                  </p:nvSpPr>
                  <p:spPr>
                    <a:xfrm>
                      <a:off x="4736795" y="2653714"/>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en-US" sz="1000" b="1">
                                    <a:latin typeface="Cambria Math" panose="02040503050406030204" pitchFamily="18" charset="0"/>
                                  </a:rPr>
                                  <m:t>𝐰</m:t>
                                </m:r>
                              </m:e>
                              <m:sub>
                                <m:sSub>
                                  <m:sSubPr>
                                    <m:ctrlPr>
                                      <a:rPr lang="en-US" sz="1000" i="1">
                                        <a:latin typeface="Cambria Math" panose="02040503050406030204" pitchFamily="18" charset="0"/>
                                      </a:rPr>
                                    </m:ctrlPr>
                                  </m:sSubPr>
                                  <m:e>
                                    <m:r>
                                      <a:rPr lang="en-US" sz="1000" b="0" i="1" smtClean="0">
                                        <a:latin typeface="Cambria Math" panose="02040503050406030204" pitchFamily="18" charset="0"/>
                                      </a:rPr>
                                      <m:t>𝑔</m:t>
                                    </m:r>
                                  </m:e>
                                  <m:sub>
                                    <m:r>
                                      <a:rPr lang="en-US" sz="1000" i="1">
                                        <a:latin typeface="Cambria Math" panose="02040503050406030204" pitchFamily="18" charset="0"/>
                                      </a:rPr>
                                      <m:t>𝑖</m:t>
                                    </m:r>
                                  </m:sub>
                                </m:sSub>
                              </m:sub>
                              <m:sup>
                                <m:r>
                                  <a:rPr lang="en-US" sz="1000" i="1">
                                    <a:latin typeface="Cambria Math" panose="02040503050406030204" pitchFamily="18" charset="0"/>
                                  </a:rPr>
                                  <m:t>(</m:t>
                                </m:r>
                                <m:r>
                                  <a:rPr lang="en-US" sz="1000" b="0" i="1" smtClean="0">
                                    <a:latin typeface="Cambria Math" panose="02040503050406030204" pitchFamily="18" charset="0"/>
                                  </a:rPr>
                                  <m:t>𝑔</m:t>
                                </m:r>
                                <m:r>
                                  <a:rPr lang="en-US" sz="1000" i="1">
                                    <a:latin typeface="Cambria Math" panose="02040503050406030204" pitchFamily="18" charset="0"/>
                                  </a:rPr>
                                  <m:t>)</m:t>
                                </m:r>
                              </m:sup>
                            </m:sSubSup>
                          </m:oMath>
                        </m:oMathPara>
                      </a14:m>
                      <a:endParaRPr lang="en-US" sz="1000" dirty="0"/>
                    </a:p>
                  </p:txBody>
                </p:sp>
              </mc:Choice>
              <mc:Fallback xmlns="">
                <p:sp>
                  <p:nvSpPr>
                    <p:cNvPr id="75" name="Oval 74"/>
                    <p:cNvSpPr>
                      <a:spLocks noRot="1" noChangeAspect="1" noMove="1" noResize="1" noEditPoints="1" noAdjustHandles="1" noChangeArrowheads="1" noChangeShapeType="1" noTextEdit="1"/>
                    </p:cNvSpPr>
                    <p:nvPr/>
                  </p:nvSpPr>
                  <p:spPr>
                    <a:xfrm>
                      <a:off x="4736795" y="2653714"/>
                      <a:ext cx="685800" cy="625371"/>
                    </a:xfrm>
                    <a:prstGeom prst="ellipse">
                      <a:avLst/>
                    </a:prstGeom>
                    <a:blipFill>
                      <a:blip r:embed="rId7"/>
                      <a:stretch>
                        <a:fillRect/>
                      </a:stretch>
                    </a:blipFill>
                    <a:ln>
                      <a:headEnd type="none" w="med" len="med"/>
                      <a:tailEnd type="arrow" w="med" len="med"/>
                    </a:ln>
                  </p:spPr>
                  <p:txBody>
                    <a:bodyPr/>
                    <a:lstStyle/>
                    <a:p>
                      <a:r>
                        <a:rPr lang="en-US">
                          <a:noFill/>
                        </a:rPr>
                        <a:t> </a:t>
                      </a:r>
                    </a:p>
                  </p:txBody>
                </p:sp>
              </mc:Fallback>
            </mc:AlternateContent>
            <p:cxnSp>
              <p:nvCxnSpPr>
                <p:cNvPr id="76" name="Straight Arrow Connector 75"/>
                <p:cNvCxnSpPr>
                  <a:cxnSpLocks/>
                  <a:stCxn id="75" idx="4"/>
                  <a:endCxn id="68" idx="0"/>
                </p:cNvCxnSpPr>
                <p:nvPr/>
              </p:nvCxnSpPr>
              <p:spPr>
                <a:xfrm flipH="1">
                  <a:off x="5071687" y="3279085"/>
                  <a:ext cx="8008" cy="469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4" name="Rounded Rectangle 31"/>
              <p:cNvSpPr/>
              <p:nvPr/>
            </p:nvSpPr>
            <p:spPr>
              <a:xfrm>
                <a:off x="4495796" y="2556159"/>
                <a:ext cx="1591017" cy="930636"/>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grpSp>
        <p:grpSp>
          <p:nvGrpSpPr>
            <p:cNvPr id="77" name="Group 76"/>
            <p:cNvGrpSpPr/>
            <p:nvPr/>
          </p:nvGrpSpPr>
          <p:grpSpPr>
            <a:xfrm>
              <a:off x="5624080" y="914400"/>
              <a:ext cx="381160" cy="484934"/>
              <a:chOff x="4743722" y="1764565"/>
              <a:chExt cx="685800" cy="889149"/>
            </a:xfrm>
          </p:grpSpPr>
          <mc:AlternateContent xmlns:mc="http://schemas.openxmlformats.org/markup-compatibility/2006" xmlns:a14="http://schemas.microsoft.com/office/drawing/2010/main">
            <mc:Choice Requires="a14">
              <p:sp>
                <p:nvSpPr>
                  <p:cNvPr id="78" name="Oval 77"/>
                  <p:cNvSpPr/>
                  <p:nvPr/>
                </p:nvSpPr>
                <p:spPr>
                  <a:xfrm>
                    <a:off x="4743722" y="1764565"/>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00" b="1">
                              <a:latin typeface="Cambria Math" panose="02040503050406030204" pitchFamily="18" charset="0"/>
                            </a:rPr>
                            <m:t>𝐰</m:t>
                          </m:r>
                        </m:oMath>
                      </m:oMathPara>
                    </a14:m>
                    <a:endParaRPr lang="en-US" sz="1000" dirty="0"/>
                  </a:p>
                </p:txBody>
              </p:sp>
            </mc:Choice>
            <mc:Fallback xmlns="">
              <p:sp>
                <p:nvSpPr>
                  <p:cNvPr id="78" name="Oval 77"/>
                  <p:cNvSpPr>
                    <a:spLocks noRot="1" noChangeAspect="1" noMove="1" noResize="1" noEditPoints="1" noAdjustHandles="1" noChangeArrowheads="1" noChangeShapeType="1" noTextEdit="1"/>
                  </p:cNvSpPr>
                  <p:nvPr/>
                </p:nvSpPr>
                <p:spPr>
                  <a:xfrm>
                    <a:off x="4743722" y="1764565"/>
                    <a:ext cx="685800" cy="625371"/>
                  </a:xfrm>
                  <a:prstGeom prst="ellipse">
                    <a:avLst/>
                  </a:prstGeom>
                  <a:blipFill>
                    <a:blip r:embed="rId8"/>
                    <a:stretch>
                      <a:fillRect/>
                    </a:stretch>
                  </a:blipFill>
                  <a:ln>
                    <a:headEnd type="none" w="med" len="med"/>
                    <a:tailEnd type="arrow" w="med" len="med"/>
                  </a:ln>
                </p:spPr>
                <p:txBody>
                  <a:bodyPr/>
                  <a:lstStyle/>
                  <a:p>
                    <a:r>
                      <a:rPr lang="en-US">
                        <a:noFill/>
                      </a:rPr>
                      <a:t> </a:t>
                    </a:r>
                  </a:p>
                </p:txBody>
              </p:sp>
            </mc:Fallback>
          </mc:AlternateContent>
          <p:cxnSp>
            <p:nvCxnSpPr>
              <p:cNvPr id="79" name="Straight Arrow Connector 78"/>
              <p:cNvCxnSpPr>
                <a:cxnSpLocks/>
                <a:stCxn id="78" idx="4"/>
                <a:endCxn id="75" idx="0"/>
              </p:cNvCxnSpPr>
              <p:nvPr/>
            </p:nvCxnSpPr>
            <p:spPr>
              <a:xfrm flipH="1">
                <a:off x="5079695" y="2389936"/>
                <a:ext cx="6927" cy="26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4512214" y="2494664"/>
              <a:ext cx="1124704" cy="721852"/>
              <a:chOff x="2743201" y="4662054"/>
              <a:chExt cx="2023620" cy="1323549"/>
            </a:xfrm>
          </p:grpSpPr>
          <mc:AlternateContent xmlns:mc="http://schemas.openxmlformats.org/markup-compatibility/2006" xmlns:a14="http://schemas.microsoft.com/office/drawing/2010/main">
            <mc:Choice Requires="a14">
              <p:sp>
                <p:nvSpPr>
                  <p:cNvPr id="81" name="Oval 80"/>
                  <p:cNvSpPr/>
                  <p:nvPr/>
                </p:nvSpPr>
                <p:spPr>
                  <a:xfrm>
                    <a:off x="3043873" y="4780050"/>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en-US" sz="1000" b="1">
                                  <a:latin typeface="Cambria Math" panose="02040503050406030204" pitchFamily="18" charset="0"/>
                                </a:rPr>
                                <m:t>𝐰</m:t>
                              </m:r>
                            </m:e>
                            <m:sub>
                              <m:sSub>
                                <m:sSubPr>
                                  <m:ctrlPr>
                                    <a:rPr lang="en-US" sz="1000" i="1">
                                      <a:latin typeface="Cambria Math" panose="02040503050406030204" pitchFamily="18" charset="0"/>
                                    </a:rPr>
                                  </m:ctrlPr>
                                </m:sSubPr>
                                <m:e>
                                  <m:r>
                                    <a:rPr lang="en-US" sz="1000" b="0" i="1" smtClean="0">
                                      <a:latin typeface="Cambria Math" panose="02040503050406030204" pitchFamily="18" charset="0"/>
                                    </a:rPr>
                                    <m:t>𝑢</m:t>
                                  </m:r>
                                </m:e>
                                <m:sub>
                                  <m:r>
                                    <a:rPr lang="en-US" sz="1000" i="1">
                                      <a:latin typeface="Cambria Math" panose="02040503050406030204" pitchFamily="18" charset="0"/>
                                    </a:rPr>
                                    <m:t>𝑖</m:t>
                                  </m:r>
                                </m:sub>
                              </m:sSub>
                            </m:sub>
                            <m:sup>
                              <m:r>
                                <a:rPr lang="en-US" sz="1000" i="1">
                                  <a:latin typeface="Cambria Math" panose="02040503050406030204" pitchFamily="18" charset="0"/>
                                </a:rPr>
                                <m:t>(</m:t>
                              </m:r>
                              <m:r>
                                <a:rPr lang="en-US" sz="1000" b="0" i="1" smtClean="0">
                                  <a:latin typeface="Cambria Math" panose="02040503050406030204" pitchFamily="18" charset="0"/>
                                </a:rPr>
                                <m:t>𝑢</m:t>
                              </m:r>
                              <m:r>
                                <a:rPr lang="en-US" sz="1000" i="1">
                                  <a:latin typeface="Cambria Math" panose="02040503050406030204" pitchFamily="18" charset="0"/>
                                </a:rPr>
                                <m:t>)</m:t>
                              </m:r>
                            </m:sup>
                          </m:sSubSup>
                        </m:oMath>
                      </m:oMathPara>
                    </a14:m>
                    <a:endParaRPr lang="en-US" sz="1000" dirty="0"/>
                  </a:p>
                </p:txBody>
              </p:sp>
            </mc:Choice>
            <mc:Fallback xmlns="">
              <p:sp>
                <p:nvSpPr>
                  <p:cNvPr id="81" name="Oval 80"/>
                  <p:cNvSpPr>
                    <a:spLocks noRot="1" noChangeAspect="1" noMove="1" noResize="1" noEditPoints="1" noAdjustHandles="1" noChangeArrowheads="1" noChangeShapeType="1" noTextEdit="1"/>
                  </p:cNvSpPr>
                  <p:nvPr/>
                </p:nvSpPr>
                <p:spPr>
                  <a:xfrm>
                    <a:off x="3043873" y="4780050"/>
                    <a:ext cx="685800" cy="625371"/>
                  </a:xfrm>
                  <a:prstGeom prst="ellipse">
                    <a:avLst/>
                  </a:prstGeom>
                  <a:blipFill>
                    <a:blip r:embed="rId9"/>
                    <a:stretch>
                      <a:fillRect/>
                    </a:stretch>
                  </a:blipFill>
                  <a:ln>
                    <a:headEnd type="none" w="med" len="med"/>
                    <a:tailEnd type="arrow" w="med" len="med"/>
                  </a:ln>
                </p:spPr>
                <p:txBody>
                  <a:bodyPr/>
                  <a:lstStyle/>
                  <a:p>
                    <a:r>
                      <a:rPr lang="en-US">
                        <a:noFill/>
                      </a:rPr>
                      <a:t> </a:t>
                    </a:r>
                  </a:p>
                </p:txBody>
              </p:sp>
            </mc:Fallback>
          </mc:AlternateContent>
          <p:sp>
            <p:nvSpPr>
              <p:cNvPr id="82" name="Rounded Rectangle 31"/>
              <p:cNvSpPr/>
              <p:nvPr/>
            </p:nvSpPr>
            <p:spPr>
              <a:xfrm>
                <a:off x="2743201" y="4662054"/>
                <a:ext cx="1591016" cy="930637"/>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p:cxnSp>
            <p:nvCxnSpPr>
              <p:cNvPr id="83" name="Straight Arrow Connector 82"/>
              <p:cNvCxnSpPr>
                <a:cxnSpLocks/>
                <a:stCxn id="81" idx="4"/>
                <a:endCxn id="32" idx="1"/>
              </p:cNvCxnSpPr>
              <p:nvPr/>
            </p:nvCxnSpPr>
            <p:spPr>
              <a:xfrm>
                <a:off x="3386773" y="5405421"/>
                <a:ext cx="1380048" cy="580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4687025" y="952079"/>
              <a:ext cx="989025" cy="1656549"/>
              <a:chOff x="3057728" y="1833651"/>
              <a:chExt cx="1779500" cy="3037361"/>
            </a:xfrm>
          </p:grpSpPr>
          <p:grpSp>
            <p:nvGrpSpPr>
              <p:cNvPr id="85" name="Group 84"/>
              <p:cNvGrpSpPr/>
              <p:nvPr/>
            </p:nvGrpSpPr>
            <p:grpSpPr>
              <a:xfrm>
                <a:off x="3057728" y="1833651"/>
                <a:ext cx="710957" cy="2643952"/>
                <a:chOff x="1861259" y="1657381"/>
                <a:chExt cx="710957" cy="2643952"/>
              </a:xfrm>
            </p:grpSpPr>
            <mc:AlternateContent xmlns:mc="http://schemas.openxmlformats.org/markup-compatibility/2006" xmlns:a14="http://schemas.microsoft.com/office/drawing/2010/main">
              <mc:Choice Requires="a14">
                <p:sp>
                  <p:nvSpPr>
                    <p:cNvPr id="91" name="Oval 90"/>
                    <p:cNvSpPr/>
                    <p:nvPr/>
                  </p:nvSpPr>
                  <p:spPr>
                    <a:xfrm>
                      <a:off x="1861259" y="3675962"/>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𝜏</m:t>
                                </m:r>
                              </m:e>
                              <m:sub>
                                <m:r>
                                  <a:rPr lang="en-US" sz="1000" b="0" i="1" smtClean="0">
                                    <a:latin typeface="Cambria Math" panose="02040503050406030204" pitchFamily="18" charset="0"/>
                                  </a:rPr>
                                  <m:t>𝑢</m:t>
                                </m:r>
                              </m:sub>
                            </m:sSub>
                          </m:oMath>
                        </m:oMathPara>
                      </a14:m>
                      <a:endParaRPr lang="en-US" sz="1000" dirty="0"/>
                    </a:p>
                  </p:txBody>
                </p:sp>
              </mc:Choice>
              <mc:Fallback xmlns="">
                <p:sp>
                  <p:nvSpPr>
                    <p:cNvPr id="91" name="Oval 90"/>
                    <p:cNvSpPr>
                      <a:spLocks noRot="1" noChangeAspect="1" noMove="1" noResize="1" noEditPoints="1" noAdjustHandles="1" noChangeArrowheads="1" noChangeShapeType="1" noTextEdit="1"/>
                    </p:cNvSpPr>
                    <p:nvPr/>
                  </p:nvSpPr>
                  <p:spPr>
                    <a:xfrm>
                      <a:off x="1861259" y="3675962"/>
                      <a:ext cx="685800" cy="625371"/>
                    </a:xfrm>
                    <a:prstGeom prst="ellipse">
                      <a:avLst/>
                    </a:prstGeom>
                    <a:blipFill>
                      <a:blip r:embed="rId10"/>
                      <a:stretch>
                        <a:fillRect/>
                      </a:stretch>
                    </a:blipFill>
                    <a:ln>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Oval 91"/>
                    <p:cNvSpPr/>
                    <p:nvPr/>
                  </p:nvSpPr>
                  <p:spPr>
                    <a:xfrm>
                      <a:off x="1861259" y="3164281"/>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𝜏</m:t>
                                </m:r>
                              </m:e>
                              <m:sub>
                                <m:r>
                                  <a:rPr lang="en-US" sz="1000" b="0" i="1" smtClean="0">
                                    <a:latin typeface="Cambria Math" panose="02040503050406030204" pitchFamily="18" charset="0"/>
                                  </a:rPr>
                                  <m:t>𝑎</m:t>
                                </m:r>
                              </m:sub>
                            </m:sSub>
                          </m:oMath>
                        </m:oMathPara>
                      </a14:m>
                      <a:endParaRPr lang="en-US" sz="1000" dirty="0"/>
                    </a:p>
                  </p:txBody>
                </p:sp>
              </mc:Choice>
              <mc:Fallback xmlns="">
                <p:sp>
                  <p:nvSpPr>
                    <p:cNvPr id="92" name="Oval 91"/>
                    <p:cNvSpPr>
                      <a:spLocks noRot="1" noChangeAspect="1" noMove="1" noResize="1" noEditPoints="1" noAdjustHandles="1" noChangeArrowheads="1" noChangeShapeType="1" noTextEdit="1"/>
                    </p:cNvSpPr>
                    <p:nvPr/>
                  </p:nvSpPr>
                  <p:spPr>
                    <a:xfrm>
                      <a:off x="1861259" y="3164281"/>
                      <a:ext cx="685800" cy="625371"/>
                    </a:xfrm>
                    <a:prstGeom prst="ellipse">
                      <a:avLst/>
                    </a:prstGeom>
                    <a:blipFill>
                      <a:blip r:embed="rId11"/>
                      <a:stretch>
                        <a:fillRect/>
                      </a:stretch>
                    </a:blipFill>
                    <a:ln>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Oval 92"/>
                    <p:cNvSpPr/>
                    <p:nvPr/>
                  </p:nvSpPr>
                  <p:spPr>
                    <a:xfrm>
                      <a:off x="1886416" y="2662407"/>
                      <a:ext cx="660643"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𝜏</m:t>
                                </m:r>
                              </m:e>
                              <m:sub>
                                <m:r>
                                  <a:rPr lang="en-US" sz="1000" b="0" i="1" smtClean="0">
                                    <a:latin typeface="Cambria Math" panose="02040503050406030204" pitchFamily="18" charset="0"/>
                                  </a:rPr>
                                  <m:t>𝑠</m:t>
                                </m:r>
                              </m:sub>
                            </m:sSub>
                          </m:oMath>
                        </m:oMathPara>
                      </a14:m>
                      <a:endParaRPr lang="en-US" sz="1000" dirty="0"/>
                    </a:p>
                  </p:txBody>
                </p:sp>
              </mc:Choice>
              <mc:Fallback xmlns="">
                <p:sp>
                  <p:nvSpPr>
                    <p:cNvPr id="93" name="Oval 92"/>
                    <p:cNvSpPr>
                      <a:spLocks noRot="1" noChangeAspect="1" noMove="1" noResize="1" noEditPoints="1" noAdjustHandles="1" noChangeArrowheads="1" noChangeShapeType="1" noTextEdit="1"/>
                    </p:cNvSpPr>
                    <p:nvPr/>
                  </p:nvSpPr>
                  <p:spPr>
                    <a:xfrm>
                      <a:off x="1886416" y="2662407"/>
                      <a:ext cx="660643" cy="625371"/>
                    </a:xfrm>
                    <a:prstGeom prst="ellipse">
                      <a:avLst/>
                    </a:prstGeom>
                    <a:blipFill>
                      <a:blip r:embed="rId12"/>
                      <a:stretch>
                        <a:fillRect/>
                      </a:stretch>
                    </a:blipFill>
                    <a:ln>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Oval 93"/>
                    <p:cNvSpPr/>
                    <p:nvPr/>
                  </p:nvSpPr>
                  <p:spPr>
                    <a:xfrm>
                      <a:off x="1861259" y="2166528"/>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𝜏</m:t>
                                </m:r>
                              </m:e>
                              <m:sub>
                                <m:r>
                                  <a:rPr lang="en-US" sz="1000" b="0" i="1" smtClean="0">
                                    <a:latin typeface="Cambria Math" panose="02040503050406030204" pitchFamily="18" charset="0"/>
                                  </a:rPr>
                                  <m:t>𝑔</m:t>
                                </m:r>
                              </m:sub>
                            </m:sSub>
                          </m:oMath>
                        </m:oMathPara>
                      </a14:m>
                      <a:endParaRPr lang="en-US" sz="1000" dirty="0"/>
                    </a:p>
                  </p:txBody>
                </p:sp>
              </mc:Choice>
              <mc:Fallback xmlns="">
                <p:sp>
                  <p:nvSpPr>
                    <p:cNvPr id="94" name="Oval 93"/>
                    <p:cNvSpPr>
                      <a:spLocks noRot="1" noChangeAspect="1" noMove="1" noResize="1" noEditPoints="1" noAdjustHandles="1" noChangeArrowheads="1" noChangeShapeType="1" noTextEdit="1"/>
                    </p:cNvSpPr>
                    <p:nvPr/>
                  </p:nvSpPr>
                  <p:spPr>
                    <a:xfrm>
                      <a:off x="1861259" y="2166528"/>
                      <a:ext cx="685800" cy="625371"/>
                    </a:xfrm>
                    <a:prstGeom prst="ellipse">
                      <a:avLst/>
                    </a:prstGeom>
                    <a:blipFill>
                      <a:blip r:embed="rId13"/>
                      <a:stretch>
                        <a:fillRect/>
                      </a:stretch>
                    </a:blipFill>
                    <a:ln>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Oval 94"/>
                    <p:cNvSpPr/>
                    <p:nvPr/>
                  </p:nvSpPr>
                  <p:spPr>
                    <a:xfrm>
                      <a:off x="1886416" y="1657381"/>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𝜏</m:t>
                                </m:r>
                              </m:e>
                              <m:sub>
                                <m:r>
                                  <a:rPr lang="en-US" sz="1000" b="0" i="1" smtClean="0">
                                    <a:latin typeface="Cambria Math" panose="02040503050406030204" pitchFamily="18" charset="0"/>
                                  </a:rPr>
                                  <m:t>𝑤</m:t>
                                </m:r>
                              </m:sub>
                            </m:sSub>
                          </m:oMath>
                        </m:oMathPara>
                      </a14:m>
                      <a:endParaRPr lang="en-US" sz="1000" dirty="0"/>
                    </a:p>
                  </p:txBody>
                </p:sp>
              </mc:Choice>
              <mc:Fallback xmlns="">
                <p:sp>
                  <p:nvSpPr>
                    <p:cNvPr id="95" name="Oval 94"/>
                    <p:cNvSpPr>
                      <a:spLocks noRot="1" noChangeAspect="1" noMove="1" noResize="1" noEditPoints="1" noAdjustHandles="1" noChangeArrowheads="1" noChangeShapeType="1" noTextEdit="1"/>
                    </p:cNvSpPr>
                    <p:nvPr/>
                  </p:nvSpPr>
                  <p:spPr>
                    <a:xfrm>
                      <a:off x="1886416" y="1657381"/>
                      <a:ext cx="685800" cy="625371"/>
                    </a:xfrm>
                    <a:prstGeom prst="ellipse">
                      <a:avLst/>
                    </a:prstGeom>
                    <a:blipFill>
                      <a:blip r:embed="rId14"/>
                      <a:stretch>
                        <a:fillRect/>
                      </a:stretch>
                    </a:blipFill>
                    <a:ln>
                      <a:headEnd type="none" w="med" len="med"/>
                      <a:tailEnd type="arrow" w="med" len="med"/>
                    </a:ln>
                  </p:spPr>
                  <p:txBody>
                    <a:bodyPr/>
                    <a:lstStyle/>
                    <a:p>
                      <a:r>
                        <a:rPr lang="en-US">
                          <a:noFill/>
                        </a:rPr>
                        <a:t> </a:t>
                      </a:r>
                    </a:p>
                  </p:txBody>
                </p:sp>
              </mc:Fallback>
            </mc:AlternateContent>
          </p:grpSp>
          <p:cxnSp>
            <p:nvCxnSpPr>
              <p:cNvPr id="86" name="Straight Arrow Connector 85"/>
              <p:cNvCxnSpPr>
                <a:cxnSpLocks/>
                <a:stCxn id="95" idx="6"/>
                <a:endCxn id="78" idx="2"/>
              </p:cNvCxnSpPr>
              <p:nvPr/>
            </p:nvCxnSpPr>
            <p:spPr>
              <a:xfrm flipV="1">
                <a:off x="3768685" y="2077251"/>
                <a:ext cx="975037" cy="6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cxnSpLocks/>
                <a:stCxn id="94" idx="6"/>
                <a:endCxn id="75" idx="2"/>
              </p:cNvCxnSpPr>
              <p:nvPr/>
            </p:nvCxnSpPr>
            <p:spPr>
              <a:xfrm>
                <a:off x="3743528" y="2655484"/>
                <a:ext cx="993267" cy="310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a:stCxn id="93" idx="6"/>
                <a:endCxn id="68" idx="2"/>
              </p:cNvCxnSpPr>
              <p:nvPr/>
            </p:nvCxnSpPr>
            <p:spPr>
              <a:xfrm>
                <a:off x="3743528" y="3151363"/>
                <a:ext cx="985259" cy="909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cxnSpLocks/>
                <a:stCxn id="92" idx="6"/>
                <a:endCxn id="40" idx="1"/>
              </p:cNvCxnSpPr>
              <p:nvPr/>
            </p:nvCxnSpPr>
            <p:spPr>
              <a:xfrm>
                <a:off x="3743528" y="3653237"/>
                <a:ext cx="1093700" cy="12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91" idx="4"/>
                <a:endCxn id="81" idx="0"/>
              </p:cNvCxnSpPr>
              <p:nvPr/>
            </p:nvCxnSpPr>
            <p:spPr>
              <a:xfrm flipH="1">
                <a:off x="3386773" y="4477603"/>
                <a:ext cx="13855" cy="302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3657600" y="1122615"/>
              <a:ext cx="1043407" cy="1100916"/>
              <a:chOff x="1205540" y="2146337"/>
              <a:chExt cx="1877345" cy="2018581"/>
            </a:xfrm>
          </p:grpSpPr>
          <p:grpSp>
            <p:nvGrpSpPr>
              <p:cNvPr id="97" name="Group 96"/>
              <p:cNvGrpSpPr/>
              <p:nvPr/>
            </p:nvGrpSpPr>
            <p:grpSpPr>
              <a:xfrm>
                <a:off x="1205540" y="2653714"/>
                <a:ext cx="636724" cy="419179"/>
                <a:chOff x="281116" y="4602587"/>
                <a:chExt cx="636724" cy="419179"/>
              </a:xfrm>
            </p:grpSpPr>
            <mc:AlternateContent xmlns:mc="http://schemas.openxmlformats.org/markup-compatibility/2006" xmlns:a14="http://schemas.microsoft.com/office/drawing/2010/main">
              <mc:Choice Requires="a14">
                <p:sp>
                  <p:nvSpPr>
                    <p:cNvPr id="103" name="TextBox 102"/>
                    <p:cNvSpPr txBox="1"/>
                    <p:nvPr/>
                  </p:nvSpPr>
                  <p:spPr>
                    <a:xfrm>
                      <a:off x="281116" y="4602587"/>
                      <a:ext cx="636724" cy="282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𝛼</m:t>
                            </m:r>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𝛽</m:t>
                            </m:r>
                          </m:oMath>
                        </m:oMathPara>
                      </a14:m>
                      <a:endParaRPr lang="en-US" sz="1000" dirty="0"/>
                    </a:p>
                  </p:txBody>
                </p:sp>
              </mc:Choice>
              <mc:Fallback xmlns="">
                <p:sp>
                  <p:nvSpPr>
                    <p:cNvPr id="103" name="TextBox 102"/>
                    <p:cNvSpPr txBox="1">
                      <a:spLocks noRot="1" noChangeAspect="1" noMove="1" noResize="1" noEditPoints="1" noAdjustHandles="1" noChangeArrowheads="1" noChangeShapeType="1" noTextEdit="1"/>
                    </p:cNvSpPr>
                    <p:nvPr/>
                  </p:nvSpPr>
                  <p:spPr>
                    <a:xfrm>
                      <a:off x="281116" y="4602587"/>
                      <a:ext cx="636724" cy="282161"/>
                    </a:xfrm>
                    <a:prstGeom prst="rect">
                      <a:avLst/>
                    </a:prstGeom>
                    <a:blipFill>
                      <a:blip r:embed="rId15"/>
                      <a:stretch>
                        <a:fillRect b="-36000"/>
                      </a:stretch>
                    </a:blipFill>
                  </p:spPr>
                  <p:txBody>
                    <a:bodyPr/>
                    <a:lstStyle/>
                    <a:p>
                      <a:r>
                        <a:rPr lang="en-US">
                          <a:noFill/>
                        </a:rPr>
                        <a:t> </a:t>
                      </a:r>
                    </a:p>
                  </p:txBody>
                </p:sp>
              </mc:Fallback>
            </mc:AlternateContent>
            <p:sp>
              <p:nvSpPr>
                <p:cNvPr id="104" name="Oval 103"/>
                <p:cNvSpPr/>
                <p:nvPr/>
              </p:nvSpPr>
              <p:spPr>
                <a:xfrm>
                  <a:off x="413859" y="4894044"/>
                  <a:ext cx="139970" cy="127722"/>
                </a:xfrm>
                <a:prstGeom prst="ellipse">
                  <a:avLst/>
                </a:prstGeom>
                <a:ln>
                  <a:headEnd type="none" w="med" len="med"/>
                  <a:tailEnd type="arrow"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00"/>
                </a:p>
              </p:txBody>
            </p:sp>
          </p:grpSp>
          <p:cxnSp>
            <p:nvCxnSpPr>
              <p:cNvPr id="98" name="Straight Arrow Connector 97"/>
              <p:cNvCxnSpPr>
                <a:cxnSpLocks/>
                <a:stCxn id="104" idx="6"/>
                <a:endCxn id="95" idx="2"/>
              </p:cNvCxnSpPr>
              <p:nvPr/>
            </p:nvCxnSpPr>
            <p:spPr>
              <a:xfrm flipV="1">
                <a:off x="1478253" y="2146337"/>
                <a:ext cx="1604632" cy="862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cxnSpLocks/>
                <a:stCxn id="104" idx="6"/>
                <a:endCxn id="94" idx="2"/>
              </p:cNvCxnSpPr>
              <p:nvPr/>
            </p:nvCxnSpPr>
            <p:spPr>
              <a:xfrm flipV="1">
                <a:off x="1478253" y="2655484"/>
                <a:ext cx="1579475" cy="353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a:stCxn id="104" idx="6"/>
                <a:endCxn id="93" idx="2"/>
              </p:cNvCxnSpPr>
              <p:nvPr/>
            </p:nvCxnSpPr>
            <p:spPr>
              <a:xfrm>
                <a:off x="1478253" y="3009032"/>
                <a:ext cx="1604632" cy="142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cxnSpLocks/>
                <a:stCxn id="104" idx="6"/>
                <a:endCxn id="92" idx="2"/>
              </p:cNvCxnSpPr>
              <p:nvPr/>
            </p:nvCxnSpPr>
            <p:spPr>
              <a:xfrm>
                <a:off x="1478253" y="3009032"/>
                <a:ext cx="1579475" cy="644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cxnSpLocks/>
                <a:stCxn id="104" idx="6"/>
                <a:endCxn id="91" idx="2"/>
              </p:cNvCxnSpPr>
              <p:nvPr/>
            </p:nvCxnSpPr>
            <p:spPr>
              <a:xfrm>
                <a:off x="1478253" y="3009032"/>
                <a:ext cx="1579475" cy="1155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457200" y="274638"/>
            <a:ext cx="8229600" cy="944562"/>
          </a:xfrm>
        </p:spPr>
        <p:txBody>
          <a:bodyPr/>
          <a:lstStyle/>
          <a:p>
            <a:r>
              <a:rPr lang="en-US" dirty="0"/>
              <a:t>Groove Music Dataset</a:t>
            </a:r>
          </a:p>
        </p:txBody>
      </p:sp>
    </p:spTree>
    <p:extLst>
      <p:ext uri="{BB962C8B-B14F-4D97-AF65-F5344CB8AC3E}">
        <p14:creationId xmlns:p14="http://schemas.microsoft.com/office/powerpoint/2010/main" val="1620426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 y="990600"/>
            <a:ext cx="7740413" cy="5365750"/>
            <a:chOff x="0" y="990600"/>
            <a:chExt cx="7696200" cy="5181600"/>
          </a:xfrm>
        </p:grpSpPr>
        <p:pic>
          <p:nvPicPr>
            <p:cNvPr id="5" name="Picture 4"/>
            <p:cNvPicPr>
              <a:picLocks noChangeAspect="1"/>
            </p:cNvPicPr>
            <p:nvPr/>
          </p:nvPicPr>
          <p:blipFill rotWithShape="1">
            <a:blip r:embed="rId2"/>
            <a:srcRect t="2138" b="5521"/>
            <a:stretch/>
          </p:blipFill>
          <p:spPr>
            <a:xfrm>
              <a:off x="0" y="990600"/>
              <a:ext cx="7460516" cy="5181600"/>
            </a:xfrm>
            <a:prstGeom prst="rect">
              <a:avLst/>
            </a:prstGeom>
          </p:spPr>
        </p:pic>
        <p:sp>
          <p:nvSpPr>
            <p:cNvPr id="6" name="Rectangle 5"/>
            <p:cNvSpPr/>
            <p:nvPr/>
          </p:nvSpPr>
          <p:spPr>
            <a:xfrm>
              <a:off x="6400800" y="1143000"/>
              <a:ext cx="1295400" cy="2819400"/>
            </a:xfrm>
            <a:prstGeom prst="rect">
              <a:avLst/>
            </a:prstGeom>
            <a:solidFill>
              <a:schemeClr val="bg1"/>
            </a:solidFill>
            <a:ln>
              <a:no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a:t>30Music Dataset</a:t>
            </a:r>
          </a:p>
        </p:txBody>
      </p:sp>
      <p:sp>
        <p:nvSpPr>
          <p:cNvPr id="4" name="Slide Number Placeholder 3"/>
          <p:cNvSpPr>
            <a:spLocks noGrp="1"/>
          </p:cNvSpPr>
          <p:nvPr>
            <p:ph type="sldNum" sz="quarter" idx="12"/>
          </p:nvPr>
        </p:nvSpPr>
        <p:spPr/>
        <p:txBody>
          <a:bodyPr/>
          <a:lstStyle/>
          <a:p>
            <a:fld id="{0470F963-9A19-4DEA-8F72-2C3EA7111424}" type="slidenum">
              <a:rPr lang="en-US" smtClean="0"/>
              <a:pPr/>
              <a:t>45</a:t>
            </a:fld>
            <a:endParaRPr lang="en-US"/>
          </a:p>
        </p:txBody>
      </p:sp>
      <p:grpSp>
        <p:nvGrpSpPr>
          <p:cNvPr id="8" name="Group 7"/>
          <p:cNvGrpSpPr/>
          <p:nvPr/>
        </p:nvGrpSpPr>
        <p:grpSpPr>
          <a:xfrm>
            <a:off x="6172200" y="1295400"/>
            <a:ext cx="2712957" cy="2746611"/>
            <a:chOff x="3657600" y="914400"/>
            <a:chExt cx="2712957" cy="2746611"/>
          </a:xfrm>
        </p:grpSpPr>
        <p:grpSp>
          <p:nvGrpSpPr>
            <p:cNvPr id="9" name="Group 8"/>
            <p:cNvGrpSpPr/>
            <p:nvPr/>
          </p:nvGrpSpPr>
          <p:grpSpPr>
            <a:xfrm>
              <a:off x="4512214" y="3068932"/>
              <a:ext cx="1858343" cy="592079"/>
              <a:chOff x="2743201" y="5715001"/>
              <a:chExt cx="3343616" cy="1085605"/>
            </a:xfrm>
          </p:grpSpPr>
          <p:sp>
            <p:nvSpPr>
              <p:cNvPr id="53" name="Oval 52"/>
              <p:cNvSpPr/>
              <p:nvPr/>
            </p:nvSpPr>
            <p:spPr>
              <a:xfrm>
                <a:off x="4640542" y="5867400"/>
                <a:ext cx="862290" cy="807142"/>
              </a:xfrm>
              <a:prstGeom prst="ellipse">
                <a:avLst/>
              </a:prstGeom>
              <a:solidFill>
                <a:schemeClr val="tx2">
                  <a:lumMod val="40000"/>
                  <a:lumOff val="60000"/>
                </a:schemeClr>
              </a:solidFill>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mc:AlternateContent xmlns:mc="http://schemas.openxmlformats.org/markup-compatibility/2006" xmlns:a14="http://schemas.microsoft.com/office/drawing/2010/main">
            <mc:Choice Requires="a14">
              <p:sp>
                <p:nvSpPr>
                  <p:cNvPr id="54" name="TextBox 53"/>
                  <p:cNvSpPr txBox="1"/>
                  <p:nvPr/>
                </p:nvSpPr>
                <p:spPr>
                  <a:xfrm>
                    <a:off x="4586958" y="6066986"/>
                    <a:ext cx="985473" cy="7336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1000" b="1" i="0" dirty="0" smtClean="0"/>
                            <m:t>Label</m:t>
                          </m:r>
                        </m:oMath>
                      </m:oMathPara>
                    </a14:m>
                    <a:endParaRPr lang="en-US" sz="1000" b="1" dirty="0"/>
                  </a:p>
                  <a:p>
                    <a:pP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𝑖</m:t>
                              </m:r>
                            </m:sub>
                          </m:sSub>
                        </m:oMath>
                      </m:oMathPara>
                    </a14:m>
                    <a:endParaRPr lang="en-US" sz="1000" b="1" dirty="0"/>
                  </a:p>
                </p:txBody>
              </p:sp>
            </mc:Choice>
            <mc:Fallback xmlns="">
              <p:sp>
                <p:nvSpPr>
                  <p:cNvPr id="54" name="TextBox 53"/>
                  <p:cNvSpPr txBox="1">
                    <a:spLocks noRot="1" noChangeAspect="1" noMove="1" noResize="1" noEditPoints="1" noAdjustHandles="1" noChangeArrowheads="1" noChangeShapeType="1" noTextEdit="1"/>
                  </p:cNvSpPr>
                  <p:nvPr/>
                </p:nvSpPr>
                <p:spPr>
                  <a:xfrm>
                    <a:off x="4586958" y="6066986"/>
                    <a:ext cx="985473" cy="733620"/>
                  </a:xfrm>
                  <a:prstGeom prst="rect">
                    <a:avLst/>
                  </a:prstGeom>
                  <a:blipFill>
                    <a:blip r:embed="rId3"/>
                    <a:stretch>
                      <a:fillRect/>
                    </a:stretch>
                  </a:blipFill>
                </p:spPr>
                <p:txBody>
                  <a:bodyPr/>
                  <a:lstStyle/>
                  <a:p>
                    <a:r>
                      <a:rPr lang="en-US">
                        <a:noFill/>
                      </a:rPr>
                      <a:t> </a:t>
                    </a:r>
                  </a:p>
                </p:txBody>
              </p:sp>
            </mc:Fallback>
          </mc:AlternateContent>
          <p:cxnSp>
            <p:nvCxnSpPr>
              <p:cNvPr id="55" name="Straight Arrow Connector 54"/>
              <p:cNvCxnSpPr>
                <a:cxnSpLocks/>
                <a:endCxn id="54" idx="1"/>
              </p:cNvCxnSpPr>
              <p:nvPr/>
            </p:nvCxnSpPr>
            <p:spPr>
              <a:xfrm>
                <a:off x="4035147" y="6276564"/>
                <a:ext cx="551811" cy="157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2"/>
              <p:cNvSpPr/>
              <p:nvPr/>
            </p:nvSpPr>
            <p:spPr>
              <a:xfrm>
                <a:off x="2743201" y="5715001"/>
                <a:ext cx="3343616" cy="1051742"/>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sp>
            <p:nvSpPr>
              <p:cNvPr id="57" name="Oval 56"/>
              <p:cNvSpPr/>
              <p:nvPr/>
            </p:nvSpPr>
            <p:spPr>
              <a:xfrm>
                <a:off x="3220966" y="5867400"/>
                <a:ext cx="862290" cy="807142"/>
              </a:xfrm>
              <a:prstGeom prst="ellipse">
                <a:avLst/>
              </a:prstGeom>
              <a:solidFill>
                <a:schemeClr val="tx2">
                  <a:lumMod val="40000"/>
                  <a:lumOff val="60000"/>
                </a:schemeClr>
              </a:solidFill>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mc:AlternateContent xmlns:mc="http://schemas.openxmlformats.org/markup-compatibility/2006" xmlns:a14="http://schemas.microsoft.com/office/drawing/2010/main">
            <mc:Choice Requires="a14">
              <p:sp>
                <p:nvSpPr>
                  <p:cNvPr id="58" name="TextBox 57"/>
                  <p:cNvSpPr txBox="1"/>
                  <p:nvPr/>
                </p:nvSpPr>
                <p:spPr>
                  <a:xfrm>
                    <a:off x="3167381" y="6066985"/>
                    <a:ext cx="985473" cy="4514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b="1" i="1">
                                  <a:latin typeface="Cambria Math" panose="02040503050406030204" pitchFamily="18" charset="0"/>
                                </a:rPr>
                              </m:ctrlPr>
                            </m:sSubPr>
                            <m:e>
                              <m:r>
                                <m:rPr>
                                  <m:sty m:val="p"/>
                                </m:rPr>
                                <a:rPr lang="en-US" sz="1000">
                                  <a:latin typeface="Cambria Math" panose="02040503050406030204" pitchFamily="18" charset="0"/>
                                </a:rPr>
                                <m:t>x</m:t>
                              </m:r>
                            </m:e>
                            <m:sub>
                              <m:r>
                                <a:rPr lang="en-US" sz="1000" b="1" i="1">
                                  <a:latin typeface="Cambria Math" panose="02040503050406030204" pitchFamily="18" charset="0"/>
                                </a:rPr>
                                <m:t>𝒊</m:t>
                              </m:r>
                            </m:sub>
                          </m:sSub>
                        </m:oMath>
                      </m:oMathPara>
                    </a14:m>
                    <a:endParaRPr lang="en-US" sz="1000" b="1" dirty="0"/>
                  </a:p>
                </p:txBody>
              </p:sp>
            </mc:Choice>
            <mc:Fallback xmlns="">
              <p:sp>
                <p:nvSpPr>
                  <p:cNvPr id="58" name="TextBox 57"/>
                  <p:cNvSpPr txBox="1">
                    <a:spLocks noRot="1" noChangeAspect="1" noMove="1" noResize="1" noEditPoints="1" noAdjustHandles="1" noChangeArrowheads="1" noChangeShapeType="1" noTextEdit="1"/>
                  </p:cNvSpPr>
                  <p:nvPr/>
                </p:nvSpPr>
                <p:spPr>
                  <a:xfrm>
                    <a:off x="3167381" y="6066985"/>
                    <a:ext cx="985473" cy="451458"/>
                  </a:xfrm>
                  <a:prstGeom prst="rect">
                    <a:avLst/>
                  </a:prstGeom>
                  <a:blipFill>
                    <a:blip r:embed="rId4"/>
                    <a:stretch>
                      <a:fillRect/>
                    </a:stretch>
                  </a:blipFill>
                </p:spPr>
                <p:txBody>
                  <a:bodyPr/>
                  <a:lstStyle/>
                  <a:p>
                    <a:r>
                      <a:rPr lang="en-US">
                        <a:noFill/>
                      </a:rPr>
                      <a:t> </a:t>
                    </a:r>
                  </a:p>
                </p:txBody>
              </p:sp>
            </mc:Fallback>
          </mc:AlternateContent>
        </p:grpSp>
        <p:grpSp>
          <p:nvGrpSpPr>
            <p:cNvPr id="10" name="Group 9"/>
            <p:cNvGrpSpPr/>
            <p:nvPr/>
          </p:nvGrpSpPr>
          <p:grpSpPr>
            <a:xfrm>
              <a:off x="5486288" y="2494663"/>
              <a:ext cx="884269" cy="657386"/>
              <a:chOff x="4495799" y="4662052"/>
              <a:chExt cx="1591017" cy="1205348"/>
            </a:xfrm>
          </p:grpSpPr>
          <p:grpSp>
            <p:nvGrpSpPr>
              <p:cNvPr id="49" name="Group 48"/>
              <p:cNvGrpSpPr/>
              <p:nvPr/>
            </p:nvGrpSpPr>
            <p:grpSpPr>
              <a:xfrm>
                <a:off x="4495799" y="4662052"/>
                <a:ext cx="1591017" cy="1205348"/>
                <a:chOff x="4495799" y="4662052"/>
                <a:chExt cx="1591017" cy="1205348"/>
              </a:xfrm>
            </p:grpSpPr>
            <p:cxnSp>
              <p:nvCxnSpPr>
                <p:cNvPr id="51" name="Straight Arrow Connector 50"/>
                <p:cNvCxnSpPr>
                  <a:cxnSpLocks/>
                  <a:stCxn id="50" idx="4"/>
                  <a:endCxn id="53" idx="0"/>
                </p:cNvCxnSpPr>
                <p:nvPr/>
              </p:nvCxnSpPr>
              <p:spPr>
                <a:xfrm flipH="1">
                  <a:off x="5071687" y="5404800"/>
                  <a:ext cx="8008" cy="46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31"/>
                <p:cNvSpPr/>
                <p:nvPr/>
              </p:nvSpPr>
              <p:spPr>
                <a:xfrm>
                  <a:off x="4495799" y="4662052"/>
                  <a:ext cx="1591017" cy="930637"/>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grpSp>
          <mc:AlternateContent xmlns:mc="http://schemas.openxmlformats.org/markup-compatibility/2006" xmlns:a14="http://schemas.microsoft.com/office/drawing/2010/main">
            <mc:Choice Requires="a14">
              <p:sp>
                <p:nvSpPr>
                  <p:cNvPr id="50" name="Oval 49"/>
                  <p:cNvSpPr/>
                  <p:nvPr/>
                </p:nvSpPr>
                <p:spPr>
                  <a:xfrm>
                    <a:off x="4736795" y="4779429"/>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a:latin typeface="Cambria Math" panose="02040503050406030204" pitchFamily="18" charset="0"/>
                                </a:rPr>
                              </m:ctrlPr>
                            </m:sSubSupPr>
                            <m:e>
                              <m:r>
                                <a:rPr lang="en-US" sz="1000" b="1">
                                  <a:latin typeface="Cambria Math" panose="02040503050406030204" pitchFamily="18" charset="0"/>
                                </a:rPr>
                                <m:t>𝐰</m:t>
                              </m:r>
                            </m:e>
                            <m:sub>
                              <m:sSub>
                                <m:sSubPr>
                                  <m:ctrlPr>
                                    <a:rPr lang="en-US" sz="1000" i="1">
                                      <a:latin typeface="Cambria Math" panose="02040503050406030204" pitchFamily="18" charset="0"/>
                                    </a:rPr>
                                  </m:ctrlPr>
                                </m:sSubPr>
                                <m:e>
                                  <m:r>
                                    <a:rPr lang="en-US" sz="1000" i="1">
                                      <a:latin typeface="Cambria Math" panose="02040503050406030204" pitchFamily="18" charset="0"/>
                                    </a:rPr>
                                    <m:t>𝑎</m:t>
                                  </m:r>
                                </m:e>
                                <m:sub>
                                  <m:r>
                                    <a:rPr lang="en-US" sz="1000" i="1">
                                      <a:latin typeface="Cambria Math" panose="02040503050406030204" pitchFamily="18" charset="0"/>
                                    </a:rPr>
                                    <m:t>𝑖</m:t>
                                  </m:r>
                                </m:sub>
                              </m:sSub>
                            </m:sub>
                            <m:sup>
                              <m:r>
                                <a:rPr lang="en-US" sz="1000" i="1">
                                  <a:latin typeface="Cambria Math" panose="02040503050406030204" pitchFamily="18" charset="0"/>
                                </a:rPr>
                                <m:t>(</m:t>
                              </m:r>
                              <m:r>
                                <a:rPr lang="en-US" sz="1000" i="1">
                                  <a:latin typeface="Cambria Math" panose="02040503050406030204" pitchFamily="18" charset="0"/>
                                </a:rPr>
                                <m:t>𝑎</m:t>
                              </m:r>
                              <m:r>
                                <a:rPr lang="en-US" sz="1000" i="1">
                                  <a:latin typeface="Cambria Math" panose="02040503050406030204" pitchFamily="18" charset="0"/>
                                </a:rPr>
                                <m:t>)</m:t>
                              </m:r>
                            </m:sup>
                          </m:sSubSup>
                        </m:oMath>
                      </m:oMathPara>
                    </a14:m>
                    <a:endParaRPr lang="en-US" sz="1000" dirty="0"/>
                  </a:p>
                </p:txBody>
              </p:sp>
            </mc:Choice>
            <mc:Fallback xmlns="">
              <p:sp>
                <p:nvSpPr>
                  <p:cNvPr id="50" name="Oval 49"/>
                  <p:cNvSpPr>
                    <a:spLocks noRot="1" noChangeAspect="1" noMove="1" noResize="1" noEditPoints="1" noAdjustHandles="1" noChangeArrowheads="1" noChangeShapeType="1" noTextEdit="1"/>
                  </p:cNvSpPr>
                  <p:nvPr/>
                </p:nvSpPr>
                <p:spPr>
                  <a:xfrm>
                    <a:off x="4736795" y="4779429"/>
                    <a:ext cx="685800" cy="625371"/>
                  </a:xfrm>
                  <a:prstGeom prst="ellipse">
                    <a:avLst/>
                  </a:prstGeom>
                  <a:blipFill>
                    <a:blip r:embed="rId5"/>
                    <a:stretch>
                      <a:fillRect/>
                    </a:stretch>
                  </a:blipFill>
                  <a:ln>
                    <a:headEnd type="none" w="med" len="med"/>
                    <a:tailEnd type="arrow" w="med" len="med"/>
                  </a:ln>
                </p:spPr>
                <p:txBody>
                  <a:bodyPr/>
                  <a:lstStyle/>
                  <a:p>
                    <a:r>
                      <a:rPr lang="en-US">
                        <a:noFill/>
                      </a:rPr>
                      <a:t> </a:t>
                    </a:r>
                  </a:p>
                </p:txBody>
              </p:sp>
            </mc:Fallback>
          </mc:AlternateContent>
        </p:grpSp>
        <p:grpSp>
          <p:nvGrpSpPr>
            <p:cNvPr id="11" name="Group 10"/>
            <p:cNvGrpSpPr/>
            <p:nvPr/>
          </p:nvGrpSpPr>
          <p:grpSpPr>
            <a:xfrm>
              <a:off x="5486286" y="1920396"/>
              <a:ext cx="884269" cy="638284"/>
              <a:chOff x="4495796" y="3609106"/>
              <a:chExt cx="1591017" cy="1170323"/>
            </a:xfrm>
          </p:grpSpPr>
          <mc:AlternateContent xmlns:mc="http://schemas.openxmlformats.org/markup-compatibility/2006" xmlns:a14="http://schemas.microsoft.com/office/drawing/2010/main">
            <mc:Choice Requires="a14">
              <p:sp>
                <p:nvSpPr>
                  <p:cNvPr id="45" name="Oval 44"/>
                  <p:cNvSpPr/>
                  <p:nvPr/>
                </p:nvSpPr>
                <p:spPr>
                  <a:xfrm>
                    <a:off x="4728787" y="3748149"/>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en-US" sz="1000" b="1">
                                  <a:latin typeface="Cambria Math" panose="02040503050406030204" pitchFamily="18" charset="0"/>
                                </a:rPr>
                                <m:t>𝐰</m:t>
                              </m:r>
                            </m:e>
                            <m:sub>
                              <m:sSub>
                                <m:sSubPr>
                                  <m:ctrlPr>
                                    <a:rPr lang="en-US" sz="1000" i="1">
                                      <a:latin typeface="Cambria Math" panose="02040503050406030204" pitchFamily="18" charset="0"/>
                                    </a:rPr>
                                  </m:ctrlPr>
                                </m:sSubPr>
                                <m:e>
                                  <m:r>
                                    <a:rPr lang="en-US" sz="1000" b="0" i="1" smtClean="0">
                                      <a:latin typeface="Cambria Math" panose="02040503050406030204" pitchFamily="18" charset="0"/>
                                    </a:rPr>
                                    <m:t>𝑠</m:t>
                                  </m:r>
                                </m:e>
                                <m:sub>
                                  <m:r>
                                    <a:rPr lang="en-US" sz="1000" i="1">
                                      <a:latin typeface="Cambria Math" panose="02040503050406030204" pitchFamily="18" charset="0"/>
                                    </a:rPr>
                                    <m:t>𝑖</m:t>
                                  </m:r>
                                </m:sub>
                              </m:sSub>
                            </m:sub>
                            <m:sup>
                              <m:r>
                                <a:rPr lang="en-US" sz="1000" i="1">
                                  <a:latin typeface="Cambria Math" panose="02040503050406030204" pitchFamily="18" charset="0"/>
                                </a:rPr>
                                <m:t>(</m:t>
                              </m:r>
                              <m:r>
                                <a:rPr lang="en-US" sz="1000" b="0" i="1" smtClean="0">
                                  <a:latin typeface="Cambria Math" panose="02040503050406030204" pitchFamily="18" charset="0"/>
                                </a:rPr>
                                <m:t>𝑠</m:t>
                              </m:r>
                              <m:r>
                                <a:rPr lang="en-US" sz="1000" i="1">
                                  <a:latin typeface="Cambria Math" panose="02040503050406030204" pitchFamily="18" charset="0"/>
                                </a:rPr>
                                <m:t>)</m:t>
                              </m:r>
                            </m:sup>
                          </m:sSubSup>
                        </m:oMath>
                      </m:oMathPara>
                    </a14:m>
                    <a:endParaRPr lang="en-US" sz="1000" dirty="0"/>
                  </a:p>
                </p:txBody>
              </p:sp>
            </mc:Choice>
            <mc:Fallback xmlns="">
              <p:sp>
                <p:nvSpPr>
                  <p:cNvPr id="45" name="Oval 44"/>
                  <p:cNvSpPr>
                    <a:spLocks noRot="1" noChangeAspect="1" noMove="1" noResize="1" noEditPoints="1" noAdjustHandles="1" noChangeArrowheads="1" noChangeShapeType="1" noTextEdit="1"/>
                  </p:cNvSpPr>
                  <p:nvPr/>
                </p:nvSpPr>
                <p:spPr>
                  <a:xfrm>
                    <a:off x="4728787" y="3748149"/>
                    <a:ext cx="685800" cy="625371"/>
                  </a:xfrm>
                  <a:prstGeom prst="ellipse">
                    <a:avLst/>
                  </a:prstGeom>
                  <a:blipFill>
                    <a:blip r:embed="rId6"/>
                    <a:stretch>
                      <a:fillRect/>
                    </a:stretch>
                  </a:blipFill>
                  <a:ln>
                    <a:headEnd type="none" w="med" len="med"/>
                    <a:tailEnd type="arrow" w="med" len="med"/>
                  </a:ln>
                </p:spPr>
                <p:txBody>
                  <a:bodyPr/>
                  <a:lstStyle/>
                  <a:p>
                    <a:r>
                      <a:rPr lang="en-US">
                        <a:noFill/>
                      </a:rPr>
                      <a:t> </a:t>
                    </a:r>
                  </a:p>
                </p:txBody>
              </p:sp>
            </mc:Fallback>
          </mc:AlternateContent>
          <p:grpSp>
            <p:nvGrpSpPr>
              <p:cNvPr id="46" name="Group 45"/>
              <p:cNvGrpSpPr/>
              <p:nvPr/>
            </p:nvGrpSpPr>
            <p:grpSpPr>
              <a:xfrm>
                <a:off x="4495796" y="3609106"/>
                <a:ext cx="1591017" cy="1170323"/>
                <a:chOff x="4495796" y="3609106"/>
                <a:chExt cx="1591017" cy="1170323"/>
              </a:xfrm>
            </p:grpSpPr>
            <p:sp>
              <p:nvSpPr>
                <p:cNvPr id="47" name="Rounded Rectangle 31"/>
                <p:cNvSpPr/>
                <p:nvPr/>
              </p:nvSpPr>
              <p:spPr>
                <a:xfrm>
                  <a:off x="4495796" y="3609106"/>
                  <a:ext cx="1591017" cy="930636"/>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cxnSp>
              <p:nvCxnSpPr>
                <p:cNvPr id="48" name="Straight Arrow Connector 47"/>
                <p:cNvCxnSpPr>
                  <a:cxnSpLocks/>
                  <a:endCxn id="50" idx="0"/>
                </p:cNvCxnSpPr>
                <p:nvPr/>
              </p:nvCxnSpPr>
              <p:spPr>
                <a:xfrm>
                  <a:off x="5077691" y="4412673"/>
                  <a:ext cx="2004" cy="366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5486286" y="1346128"/>
              <a:ext cx="884269" cy="650101"/>
              <a:chOff x="4495796" y="2556159"/>
              <a:chExt cx="1591017" cy="1191990"/>
            </a:xfrm>
          </p:grpSpPr>
          <p:grpSp>
            <p:nvGrpSpPr>
              <p:cNvPr id="41" name="Group 40"/>
              <p:cNvGrpSpPr/>
              <p:nvPr/>
            </p:nvGrpSpPr>
            <p:grpSpPr>
              <a:xfrm>
                <a:off x="4736795" y="2653714"/>
                <a:ext cx="685800" cy="1094435"/>
                <a:chOff x="4736795" y="2653714"/>
                <a:chExt cx="685800" cy="1094435"/>
              </a:xfrm>
            </p:grpSpPr>
            <mc:AlternateContent xmlns:mc="http://schemas.openxmlformats.org/markup-compatibility/2006" xmlns:a14="http://schemas.microsoft.com/office/drawing/2010/main">
              <mc:Choice Requires="a14">
                <p:sp>
                  <p:nvSpPr>
                    <p:cNvPr id="43" name="Oval 42"/>
                    <p:cNvSpPr/>
                    <p:nvPr/>
                  </p:nvSpPr>
                  <p:spPr>
                    <a:xfrm>
                      <a:off x="4736795" y="2653714"/>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en-US" sz="1000" b="1">
                                    <a:latin typeface="Cambria Math" panose="02040503050406030204" pitchFamily="18" charset="0"/>
                                  </a:rPr>
                                  <m:t>𝐰</m:t>
                                </m:r>
                              </m:e>
                              <m:sub>
                                <m:sSub>
                                  <m:sSubPr>
                                    <m:ctrlPr>
                                      <a:rPr lang="en-US" sz="1000" i="1">
                                        <a:latin typeface="Cambria Math" panose="02040503050406030204" pitchFamily="18" charset="0"/>
                                      </a:rPr>
                                    </m:ctrlPr>
                                  </m:sSubPr>
                                  <m:e>
                                    <m:r>
                                      <a:rPr lang="en-US" sz="1000" b="0" i="1" smtClean="0">
                                        <a:latin typeface="Cambria Math" panose="02040503050406030204" pitchFamily="18" charset="0"/>
                                      </a:rPr>
                                      <m:t>𝑔</m:t>
                                    </m:r>
                                  </m:e>
                                  <m:sub>
                                    <m:r>
                                      <a:rPr lang="en-US" sz="1000" i="1">
                                        <a:latin typeface="Cambria Math" panose="02040503050406030204" pitchFamily="18" charset="0"/>
                                      </a:rPr>
                                      <m:t>𝑖</m:t>
                                    </m:r>
                                  </m:sub>
                                </m:sSub>
                              </m:sub>
                              <m:sup>
                                <m:r>
                                  <a:rPr lang="en-US" sz="1000" i="1">
                                    <a:latin typeface="Cambria Math" panose="02040503050406030204" pitchFamily="18" charset="0"/>
                                  </a:rPr>
                                  <m:t>(</m:t>
                                </m:r>
                                <m:r>
                                  <a:rPr lang="en-US" sz="1000" b="0" i="1" smtClean="0">
                                    <a:latin typeface="Cambria Math" panose="02040503050406030204" pitchFamily="18" charset="0"/>
                                  </a:rPr>
                                  <m:t>𝑔</m:t>
                                </m:r>
                                <m:r>
                                  <a:rPr lang="en-US" sz="1000" i="1">
                                    <a:latin typeface="Cambria Math" panose="02040503050406030204" pitchFamily="18" charset="0"/>
                                  </a:rPr>
                                  <m:t>)</m:t>
                                </m:r>
                              </m:sup>
                            </m:sSubSup>
                          </m:oMath>
                        </m:oMathPara>
                      </a14:m>
                      <a:endParaRPr lang="en-US" sz="1000" dirty="0"/>
                    </a:p>
                  </p:txBody>
                </p:sp>
              </mc:Choice>
              <mc:Fallback xmlns="">
                <p:sp>
                  <p:nvSpPr>
                    <p:cNvPr id="43" name="Oval 42"/>
                    <p:cNvSpPr>
                      <a:spLocks noRot="1" noChangeAspect="1" noMove="1" noResize="1" noEditPoints="1" noAdjustHandles="1" noChangeArrowheads="1" noChangeShapeType="1" noTextEdit="1"/>
                    </p:cNvSpPr>
                    <p:nvPr/>
                  </p:nvSpPr>
                  <p:spPr>
                    <a:xfrm>
                      <a:off x="4736795" y="2653714"/>
                      <a:ext cx="685800" cy="625371"/>
                    </a:xfrm>
                    <a:prstGeom prst="ellipse">
                      <a:avLst/>
                    </a:prstGeom>
                    <a:blipFill>
                      <a:blip r:embed="rId7"/>
                      <a:stretch>
                        <a:fillRect/>
                      </a:stretch>
                    </a:blipFill>
                    <a:ln>
                      <a:headEnd type="none" w="med" len="med"/>
                      <a:tailEnd type="arrow" w="med" len="med"/>
                    </a:ln>
                  </p:spPr>
                  <p:txBody>
                    <a:bodyPr/>
                    <a:lstStyle/>
                    <a:p>
                      <a:r>
                        <a:rPr lang="en-US">
                          <a:noFill/>
                        </a:rPr>
                        <a:t> </a:t>
                      </a:r>
                    </a:p>
                  </p:txBody>
                </p:sp>
              </mc:Fallback>
            </mc:AlternateContent>
            <p:cxnSp>
              <p:nvCxnSpPr>
                <p:cNvPr id="44" name="Straight Arrow Connector 43"/>
                <p:cNvCxnSpPr>
                  <a:cxnSpLocks/>
                  <a:stCxn id="43" idx="4"/>
                  <a:endCxn id="45" idx="0"/>
                </p:cNvCxnSpPr>
                <p:nvPr/>
              </p:nvCxnSpPr>
              <p:spPr>
                <a:xfrm flipH="1">
                  <a:off x="5071687" y="3279085"/>
                  <a:ext cx="8008" cy="469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2" name="Rounded Rectangle 31"/>
              <p:cNvSpPr/>
              <p:nvPr/>
            </p:nvSpPr>
            <p:spPr>
              <a:xfrm>
                <a:off x="4495796" y="2556159"/>
                <a:ext cx="1591017" cy="930636"/>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grpSp>
        <p:grpSp>
          <p:nvGrpSpPr>
            <p:cNvPr id="13" name="Group 12"/>
            <p:cNvGrpSpPr/>
            <p:nvPr/>
          </p:nvGrpSpPr>
          <p:grpSpPr>
            <a:xfrm>
              <a:off x="5624080" y="914400"/>
              <a:ext cx="381160" cy="484934"/>
              <a:chOff x="4743722" y="1764565"/>
              <a:chExt cx="685800" cy="889149"/>
            </a:xfrm>
          </p:grpSpPr>
          <mc:AlternateContent xmlns:mc="http://schemas.openxmlformats.org/markup-compatibility/2006" xmlns:a14="http://schemas.microsoft.com/office/drawing/2010/main">
            <mc:Choice Requires="a14">
              <p:sp>
                <p:nvSpPr>
                  <p:cNvPr id="39" name="Oval 38"/>
                  <p:cNvSpPr/>
                  <p:nvPr/>
                </p:nvSpPr>
                <p:spPr>
                  <a:xfrm>
                    <a:off x="4743722" y="1764565"/>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00" b="1">
                              <a:latin typeface="Cambria Math" panose="02040503050406030204" pitchFamily="18" charset="0"/>
                            </a:rPr>
                            <m:t>𝐰</m:t>
                          </m:r>
                        </m:oMath>
                      </m:oMathPara>
                    </a14:m>
                    <a:endParaRPr lang="en-US" sz="1000" dirty="0"/>
                  </a:p>
                </p:txBody>
              </p:sp>
            </mc:Choice>
            <mc:Fallback xmlns="">
              <p:sp>
                <p:nvSpPr>
                  <p:cNvPr id="39" name="Oval 38"/>
                  <p:cNvSpPr>
                    <a:spLocks noRot="1" noChangeAspect="1" noMove="1" noResize="1" noEditPoints="1" noAdjustHandles="1" noChangeArrowheads="1" noChangeShapeType="1" noTextEdit="1"/>
                  </p:cNvSpPr>
                  <p:nvPr/>
                </p:nvSpPr>
                <p:spPr>
                  <a:xfrm>
                    <a:off x="4743722" y="1764565"/>
                    <a:ext cx="685800" cy="625371"/>
                  </a:xfrm>
                  <a:prstGeom prst="ellipse">
                    <a:avLst/>
                  </a:prstGeom>
                  <a:blipFill>
                    <a:blip r:embed="rId8"/>
                    <a:stretch>
                      <a:fillRect/>
                    </a:stretch>
                  </a:blipFill>
                  <a:ln>
                    <a:headEnd type="none" w="med" len="med"/>
                    <a:tailEnd type="arrow" w="med" len="med"/>
                  </a:ln>
                </p:spPr>
                <p:txBody>
                  <a:bodyPr/>
                  <a:lstStyle/>
                  <a:p>
                    <a:r>
                      <a:rPr lang="en-US">
                        <a:noFill/>
                      </a:rPr>
                      <a:t> </a:t>
                    </a:r>
                  </a:p>
                </p:txBody>
              </p:sp>
            </mc:Fallback>
          </mc:AlternateContent>
          <p:cxnSp>
            <p:nvCxnSpPr>
              <p:cNvPr id="40" name="Straight Arrow Connector 39"/>
              <p:cNvCxnSpPr>
                <a:cxnSpLocks/>
                <a:stCxn id="39" idx="4"/>
                <a:endCxn id="43" idx="0"/>
              </p:cNvCxnSpPr>
              <p:nvPr/>
            </p:nvCxnSpPr>
            <p:spPr>
              <a:xfrm flipH="1">
                <a:off x="5079695" y="2389936"/>
                <a:ext cx="6927" cy="26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4512214" y="2494664"/>
              <a:ext cx="1124704" cy="721852"/>
              <a:chOff x="2743201" y="4662054"/>
              <a:chExt cx="2023620" cy="1323549"/>
            </a:xfrm>
          </p:grpSpPr>
          <mc:AlternateContent xmlns:mc="http://schemas.openxmlformats.org/markup-compatibility/2006" xmlns:a14="http://schemas.microsoft.com/office/drawing/2010/main">
            <mc:Choice Requires="a14">
              <p:sp>
                <p:nvSpPr>
                  <p:cNvPr id="36" name="Oval 35"/>
                  <p:cNvSpPr/>
                  <p:nvPr/>
                </p:nvSpPr>
                <p:spPr>
                  <a:xfrm>
                    <a:off x="3043873" y="4780050"/>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en-US" sz="1000" b="1">
                                  <a:latin typeface="Cambria Math" panose="02040503050406030204" pitchFamily="18" charset="0"/>
                                </a:rPr>
                                <m:t>𝐰</m:t>
                              </m:r>
                            </m:e>
                            <m:sub>
                              <m:sSub>
                                <m:sSubPr>
                                  <m:ctrlPr>
                                    <a:rPr lang="en-US" sz="1000" i="1">
                                      <a:latin typeface="Cambria Math" panose="02040503050406030204" pitchFamily="18" charset="0"/>
                                    </a:rPr>
                                  </m:ctrlPr>
                                </m:sSubPr>
                                <m:e>
                                  <m:r>
                                    <a:rPr lang="en-US" sz="1000" b="0" i="1" smtClean="0">
                                      <a:latin typeface="Cambria Math" panose="02040503050406030204" pitchFamily="18" charset="0"/>
                                    </a:rPr>
                                    <m:t>𝑢</m:t>
                                  </m:r>
                                </m:e>
                                <m:sub>
                                  <m:r>
                                    <a:rPr lang="en-US" sz="1000" i="1">
                                      <a:latin typeface="Cambria Math" panose="02040503050406030204" pitchFamily="18" charset="0"/>
                                    </a:rPr>
                                    <m:t>𝑖</m:t>
                                  </m:r>
                                </m:sub>
                              </m:sSub>
                            </m:sub>
                            <m:sup>
                              <m:r>
                                <a:rPr lang="en-US" sz="1000" i="1">
                                  <a:latin typeface="Cambria Math" panose="02040503050406030204" pitchFamily="18" charset="0"/>
                                </a:rPr>
                                <m:t>(</m:t>
                              </m:r>
                              <m:r>
                                <a:rPr lang="en-US" sz="1000" b="0" i="1" smtClean="0">
                                  <a:latin typeface="Cambria Math" panose="02040503050406030204" pitchFamily="18" charset="0"/>
                                </a:rPr>
                                <m:t>𝑢</m:t>
                              </m:r>
                              <m:r>
                                <a:rPr lang="en-US" sz="1000" i="1">
                                  <a:latin typeface="Cambria Math" panose="02040503050406030204" pitchFamily="18" charset="0"/>
                                </a:rPr>
                                <m:t>)</m:t>
                              </m:r>
                            </m:sup>
                          </m:sSubSup>
                        </m:oMath>
                      </m:oMathPara>
                    </a14:m>
                    <a:endParaRPr lang="en-US" sz="1000" dirty="0"/>
                  </a:p>
                </p:txBody>
              </p:sp>
            </mc:Choice>
            <mc:Fallback xmlns="">
              <p:sp>
                <p:nvSpPr>
                  <p:cNvPr id="36" name="Oval 35"/>
                  <p:cNvSpPr>
                    <a:spLocks noRot="1" noChangeAspect="1" noMove="1" noResize="1" noEditPoints="1" noAdjustHandles="1" noChangeArrowheads="1" noChangeShapeType="1" noTextEdit="1"/>
                  </p:cNvSpPr>
                  <p:nvPr/>
                </p:nvSpPr>
                <p:spPr>
                  <a:xfrm>
                    <a:off x="3043873" y="4780050"/>
                    <a:ext cx="685800" cy="625371"/>
                  </a:xfrm>
                  <a:prstGeom prst="ellipse">
                    <a:avLst/>
                  </a:prstGeom>
                  <a:blipFill>
                    <a:blip r:embed="rId9"/>
                    <a:stretch>
                      <a:fillRect/>
                    </a:stretch>
                  </a:blipFill>
                  <a:ln>
                    <a:headEnd type="none" w="med" len="med"/>
                    <a:tailEnd type="arrow" w="med" len="med"/>
                  </a:ln>
                </p:spPr>
                <p:txBody>
                  <a:bodyPr/>
                  <a:lstStyle/>
                  <a:p>
                    <a:r>
                      <a:rPr lang="en-US">
                        <a:noFill/>
                      </a:rPr>
                      <a:t> </a:t>
                    </a:r>
                  </a:p>
                </p:txBody>
              </p:sp>
            </mc:Fallback>
          </mc:AlternateContent>
          <p:sp>
            <p:nvSpPr>
              <p:cNvPr id="37" name="Rounded Rectangle 31"/>
              <p:cNvSpPr/>
              <p:nvPr/>
            </p:nvSpPr>
            <p:spPr>
              <a:xfrm>
                <a:off x="2743201" y="4662054"/>
                <a:ext cx="1591016" cy="930637"/>
              </a:xfrm>
              <a:prstGeom prst="roundRect">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p:cxnSp>
            <p:nvCxnSpPr>
              <p:cNvPr id="38" name="Straight Arrow Connector 37"/>
              <p:cNvCxnSpPr>
                <a:cxnSpLocks/>
                <a:stCxn id="36" idx="4"/>
                <a:endCxn id="53" idx="1"/>
              </p:cNvCxnSpPr>
              <p:nvPr/>
            </p:nvCxnSpPr>
            <p:spPr>
              <a:xfrm>
                <a:off x="3386773" y="5405421"/>
                <a:ext cx="1380048" cy="580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687025" y="952079"/>
              <a:ext cx="989025" cy="1656549"/>
              <a:chOff x="3057728" y="1833651"/>
              <a:chExt cx="1779500" cy="3037361"/>
            </a:xfrm>
          </p:grpSpPr>
          <p:grpSp>
            <p:nvGrpSpPr>
              <p:cNvPr id="25" name="Group 24"/>
              <p:cNvGrpSpPr/>
              <p:nvPr/>
            </p:nvGrpSpPr>
            <p:grpSpPr>
              <a:xfrm>
                <a:off x="3057728" y="1833651"/>
                <a:ext cx="710957" cy="2643952"/>
                <a:chOff x="1861259" y="1657381"/>
                <a:chExt cx="710957" cy="2643952"/>
              </a:xfrm>
            </p:grpSpPr>
            <mc:AlternateContent xmlns:mc="http://schemas.openxmlformats.org/markup-compatibility/2006" xmlns:a14="http://schemas.microsoft.com/office/drawing/2010/main">
              <mc:Choice Requires="a14">
                <p:sp>
                  <p:nvSpPr>
                    <p:cNvPr id="31" name="Oval 30"/>
                    <p:cNvSpPr/>
                    <p:nvPr/>
                  </p:nvSpPr>
                  <p:spPr>
                    <a:xfrm>
                      <a:off x="1861259" y="3675962"/>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𝜏</m:t>
                                </m:r>
                              </m:e>
                              <m:sub>
                                <m:r>
                                  <a:rPr lang="en-US" sz="1000" b="0" i="1" smtClean="0">
                                    <a:latin typeface="Cambria Math" panose="02040503050406030204" pitchFamily="18" charset="0"/>
                                  </a:rPr>
                                  <m:t>𝑢</m:t>
                                </m:r>
                              </m:sub>
                            </m:sSub>
                          </m:oMath>
                        </m:oMathPara>
                      </a14:m>
                      <a:endParaRPr lang="en-US" sz="1000" dirty="0"/>
                    </a:p>
                  </p:txBody>
                </p:sp>
              </mc:Choice>
              <mc:Fallback xmlns="">
                <p:sp>
                  <p:nvSpPr>
                    <p:cNvPr id="31" name="Oval 30"/>
                    <p:cNvSpPr>
                      <a:spLocks noRot="1" noChangeAspect="1" noMove="1" noResize="1" noEditPoints="1" noAdjustHandles="1" noChangeArrowheads="1" noChangeShapeType="1" noTextEdit="1"/>
                    </p:cNvSpPr>
                    <p:nvPr/>
                  </p:nvSpPr>
                  <p:spPr>
                    <a:xfrm>
                      <a:off x="1861259" y="3675962"/>
                      <a:ext cx="685800" cy="625371"/>
                    </a:xfrm>
                    <a:prstGeom prst="ellipse">
                      <a:avLst/>
                    </a:prstGeom>
                    <a:blipFill>
                      <a:blip r:embed="rId10"/>
                      <a:stretch>
                        <a:fillRect/>
                      </a:stretch>
                    </a:blipFill>
                    <a:ln>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p:cNvSpPr/>
                    <p:nvPr/>
                  </p:nvSpPr>
                  <p:spPr>
                    <a:xfrm>
                      <a:off x="1861259" y="3164281"/>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𝜏</m:t>
                                </m:r>
                              </m:e>
                              <m:sub>
                                <m:r>
                                  <a:rPr lang="en-US" sz="1000" b="0" i="1" smtClean="0">
                                    <a:latin typeface="Cambria Math" panose="02040503050406030204" pitchFamily="18" charset="0"/>
                                  </a:rPr>
                                  <m:t>𝑎</m:t>
                                </m:r>
                              </m:sub>
                            </m:sSub>
                          </m:oMath>
                        </m:oMathPara>
                      </a14:m>
                      <a:endParaRPr lang="en-US" sz="1000" dirty="0"/>
                    </a:p>
                  </p:txBody>
                </p:sp>
              </mc:Choice>
              <mc:Fallback xmlns="">
                <p:sp>
                  <p:nvSpPr>
                    <p:cNvPr id="32" name="Oval 31"/>
                    <p:cNvSpPr>
                      <a:spLocks noRot="1" noChangeAspect="1" noMove="1" noResize="1" noEditPoints="1" noAdjustHandles="1" noChangeArrowheads="1" noChangeShapeType="1" noTextEdit="1"/>
                    </p:cNvSpPr>
                    <p:nvPr/>
                  </p:nvSpPr>
                  <p:spPr>
                    <a:xfrm>
                      <a:off x="1861259" y="3164281"/>
                      <a:ext cx="685800" cy="625371"/>
                    </a:xfrm>
                    <a:prstGeom prst="ellipse">
                      <a:avLst/>
                    </a:prstGeom>
                    <a:blipFill>
                      <a:blip r:embed="rId11"/>
                      <a:stretch>
                        <a:fillRect/>
                      </a:stretch>
                    </a:blipFill>
                    <a:ln>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p:cNvSpPr/>
                    <p:nvPr/>
                  </p:nvSpPr>
                  <p:spPr>
                    <a:xfrm>
                      <a:off x="1886416" y="2662407"/>
                      <a:ext cx="660643"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𝜏</m:t>
                                </m:r>
                              </m:e>
                              <m:sub>
                                <m:r>
                                  <a:rPr lang="en-US" sz="1000" b="0" i="1" smtClean="0">
                                    <a:latin typeface="Cambria Math" panose="02040503050406030204" pitchFamily="18" charset="0"/>
                                  </a:rPr>
                                  <m:t>𝑠</m:t>
                                </m:r>
                              </m:sub>
                            </m:sSub>
                          </m:oMath>
                        </m:oMathPara>
                      </a14:m>
                      <a:endParaRPr lang="en-US" sz="1000" dirty="0"/>
                    </a:p>
                  </p:txBody>
                </p:sp>
              </mc:Choice>
              <mc:Fallback xmlns="">
                <p:sp>
                  <p:nvSpPr>
                    <p:cNvPr id="33" name="Oval 32"/>
                    <p:cNvSpPr>
                      <a:spLocks noRot="1" noChangeAspect="1" noMove="1" noResize="1" noEditPoints="1" noAdjustHandles="1" noChangeArrowheads="1" noChangeShapeType="1" noTextEdit="1"/>
                    </p:cNvSpPr>
                    <p:nvPr/>
                  </p:nvSpPr>
                  <p:spPr>
                    <a:xfrm>
                      <a:off x="1886416" y="2662407"/>
                      <a:ext cx="660643" cy="625371"/>
                    </a:xfrm>
                    <a:prstGeom prst="ellipse">
                      <a:avLst/>
                    </a:prstGeom>
                    <a:blipFill>
                      <a:blip r:embed="rId12"/>
                      <a:stretch>
                        <a:fillRect/>
                      </a:stretch>
                    </a:blipFill>
                    <a:ln>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p:cNvSpPr/>
                    <p:nvPr/>
                  </p:nvSpPr>
                  <p:spPr>
                    <a:xfrm>
                      <a:off x="1861259" y="2166528"/>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𝜏</m:t>
                                </m:r>
                              </m:e>
                              <m:sub>
                                <m:r>
                                  <a:rPr lang="en-US" sz="1000" b="0" i="1" smtClean="0">
                                    <a:latin typeface="Cambria Math" panose="02040503050406030204" pitchFamily="18" charset="0"/>
                                  </a:rPr>
                                  <m:t>𝑔</m:t>
                                </m:r>
                              </m:sub>
                            </m:sSub>
                          </m:oMath>
                        </m:oMathPara>
                      </a14:m>
                      <a:endParaRPr lang="en-US" sz="1000" dirty="0"/>
                    </a:p>
                  </p:txBody>
                </p:sp>
              </mc:Choice>
              <mc:Fallback xmlns="">
                <p:sp>
                  <p:nvSpPr>
                    <p:cNvPr id="34" name="Oval 33"/>
                    <p:cNvSpPr>
                      <a:spLocks noRot="1" noChangeAspect="1" noMove="1" noResize="1" noEditPoints="1" noAdjustHandles="1" noChangeArrowheads="1" noChangeShapeType="1" noTextEdit="1"/>
                    </p:cNvSpPr>
                    <p:nvPr/>
                  </p:nvSpPr>
                  <p:spPr>
                    <a:xfrm>
                      <a:off x="1861259" y="2166528"/>
                      <a:ext cx="685800" cy="625371"/>
                    </a:xfrm>
                    <a:prstGeom prst="ellipse">
                      <a:avLst/>
                    </a:prstGeom>
                    <a:blipFill>
                      <a:blip r:embed="rId13"/>
                      <a:stretch>
                        <a:fillRect/>
                      </a:stretch>
                    </a:blipFill>
                    <a:ln>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Oval 34"/>
                    <p:cNvSpPr/>
                    <p:nvPr/>
                  </p:nvSpPr>
                  <p:spPr>
                    <a:xfrm>
                      <a:off x="1886416" y="1657381"/>
                      <a:ext cx="685800" cy="625371"/>
                    </a:xfrm>
                    <a:prstGeom prst="ellips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𝜏</m:t>
                                </m:r>
                              </m:e>
                              <m:sub>
                                <m:r>
                                  <a:rPr lang="en-US" sz="1000" b="0" i="1" smtClean="0">
                                    <a:latin typeface="Cambria Math" panose="02040503050406030204" pitchFamily="18" charset="0"/>
                                  </a:rPr>
                                  <m:t>𝑤</m:t>
                                </m:r>
                              </m:sub>
                            </m:sSub>
                          </m:oMath>
                        </m:oMathPara>
                      </a14:m>
                      <a:endParaRPr lang="en-US" sz="1000" dirty="0"/>
                    </a:p>
                  </p:txBody>
                </p:sp>
              </mc:Choice>
              <mc:Fallback xmlns="">
                <p:sp>
                  <p:nvSpPr>
                    <p:cNvPr id="35" name="Oval 34"/>
                    <p:cNvSpPr>
                      <a:spLocks noRot="1" noChangeAspect="1" noMove="1" noResize="1" noEditPoints="1" noAdjustHandles="1" noChangeArrowheads="1" noChangeShapeType="1" noTextEdit="1"/>
                    </p:cNvSpPr>
                    <p:nvPr/>
                  </p:nvSpPr>
                  <p:spPr>
                    <a:xfrm>
                      <a:off x="1886416" y="1657381"/>
                      <a:ext cx="685800" cy="625371"/>
                    </a:xfrm>
                    <a:prstGeom prst="ellipse">
                      <a:avLst/>
                    </a:prstGeom>
                    <a:blipFill>
                      <a:blip r:embed="rId14"/>
                      <a:stretch>
                        <a:fillRect/>
                      </a:stretch>
                    </a:blipFill>
                    <a:ln>
                      <a:headEnd type="none" w="med" len="med"/>
                      <a:tailEnd type="arrow" w="med" len="med"/>
                    </a:ln>
                  </p:spPr>
                  <p:txBody>
                    <a:bodyPr/>
                    <a:lstStyle/>
                    <a:p>
                      <a:r>
                        <a:rPr lang="en-US">
                          <a:noFill/>
                        </a:rPr>
                        <a:t> </a:t>
                      </a:r>
                    </a:p>
                  </p:txBody>
                </p:sp>
              </mc:Fallback>
            </mc:AlternateContent>
          </p:grpSp>
          <p:cxnSp>
            <p:nvCxnSpPr>
              <p:cNvPr id="26" name="Straight Arrow Connector 25"/>
              <p:cNvCxnSpPr>
                <a:cxnSpLocks/>
                <a:stCxn id="35" idx="6"/>
                <a:endCxn id="39" idx="2"/>
              </p:cNvCxnSpPr>
              <p:nvPr/>
            </p:nvCxnSpPr>
            <p:spPr>
              <a:xfrm flipV="1">
                <a:off x="3768685" y="2077251"/>
                <a:ext cx="975037" cy="6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34" idx="6"/>
                <a:endCxn id="43" idx="2"/>
              </p:cNvCxnSpPr>
              <p:nvPr/>
            </p:nvCxnSpPr>
            <p:spPr>
              <a:xfrm>
                <a:off x="3743528" y="2655484"/>
                <a:ext cx="993267" cy="310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33" idx="6"/>
                <a:endCxn id="45" idx="2"/>
              </p:cNvCxnSpPr>
              <p:nvPr/>
            </p:nvCxnSpPr>
            <p:spPr>
              <a:xfrm>
                <a:off x="3743528" y="3151363"/>
                <a:ext cx="985259" cy="909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32" idx="6"/>
                <a:endCxn id="50" idx="1"/>
              </p:cNvCxnSpPr>
              <p:nvPr/>
            </p:nvCxnSpPr>
            <p:spPr>
              <a:xfrm>
                <a:off x="3743528" y="3653237"/>
                <a:ext cx="1093700" cy="12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31" idx="4"/>
                <a:endCxn id="36" idx="0"/>
              </p:cNvCxnSpPr>
              <p:nvPr/>
            </p:nvCxnSpPr>
            <p:spPr>
              <a:xfrm flipH="1">
                <a:off x="3386773" y="4477603"/>
                <a:ext cx="13855" cy="302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3657600" y="1122615"/>
              <a:ext cx="1043407" cy="1100916"/>
              <a:chOff x="1205540" y="2146337"/>
              <a:chExt cx="1877345" cy="2018581"/>
            </a:xfrm>
          </p:grpSpPr>
          <p:grpSp>
            <p:nvGrpSpPr>
              <p:cNvPr id="17" name="Group 16"/>
              <p:cNvGrpSpPr/>
              <p:nvPr/>
            </p:nvGrpSpPr>
            <p:grpSpPr>
              <a:xfrm>
                <a:off x="1205540" y="2653714"/>
                <a:ext cx="636724" cy="419179"/>
                <a:chOff x="281116" y="4602587"/>
                <a:chExt cx="636724" cy="419179"/>
              </a:xfrm>
            </p:grpSpPr>
            <mc:AlternateContent xmlns:mc="http://schemas.openxmlformats.org/markup-compatibility/2006" xmlns:a14="http://schemas.microsoft.com/office/drawing/2010/main">
              <mc:Choice Requires="a14">
                <p:sp>
                  <p:nvSpPr>
                    <p:cNvPr id="23" name="TextBox 22"/>
                    <p:cNvSpPr txBox="1"/>
                    <p:nvPr/>
                  </p:nvSpPr>
                  <p:spPr>
                    <a:xfrm>
                      <a:off x="281116" y="4602587"/>
                      <a:ext cx="636724" cy="282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𝛼</m:t>
                            </m:r>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𝛽</m:t>
                            </m:r>
                          </m:oMath>
                        </m:oMathPara>
                      </a14:m>
                      <a:endParaRPr lang="en-US" sz="1000" dirty="0"/>
                    </a:p>
                  </p:txBody>
                </p:sp>
              </mc:Choice>
              <mc:Fallback xmlns="">
                <p:sp>
                  <p:nvSpPr>
                    <p:cNvPr id="23" name="TextBox 22"/>
                    <p:cNvSpPr txBox="1">
                      <a:spLocks noRot="1" noChangeAspect="1" noMove="1" noResize="1" noEditPoints="1" noAdjustHandles="1" noChangeArrowheads="1" noChangeShapeType="1" noTextEdit="1"/>
                    </p:cNvSpPr>
                    <p:nvPr/>
                  </p:nvSpPr>
                  <p:spPr>
                    <a:xfrm>
                      <a:off x="281116" y="4602587"/>
                      <a:ext cx="636724" cy="282161"/>
                    </a:xfrm>
                    <a:prstGeom prst="rect">
                      <a:avLst/>
                    </a:prstGeom>
                    <a:blipFill>
                      <a:blip r:embed="rId15"/>
                      <a:stretch>
                        <a:fillRect b="-36000"/>
                      </a:stretch>
                    </a:blipFill>
                  </p:spPr>
                  <p:txBody>
                    <a:bodyPr/>
                    <a:lstStyle/>
                    <a:p>
                      <a:r>
                        <a:rPr lang="en-US">
                          <a:noFill/>
                        </a:rPr>
                        <a:t> </a:t>
                      </a:r>
                    </a:p>
                  </p:txBody>
                </p:sp>
              </mc:Fallback>
            </mc:AlternateContent>
            <p:sp>
              <p:nvSpPr>
                <p:cNvPr id="24" name="Oval 23"/>
                <p:cNvSpPr/>
                <p:nvPr/>
              </p:nvSpPr>
              <p:spPr>
                <a:xfrm>
                  <a:off x="413859" y="4894044"/>
                  <a:ext cx="139970" cy="127722"/>
                </a:xfrm>
                <a:prstGeom prst="ellipse">
                  <a:avLst/>
                </a:prstGeom>
                <a:ln>
                  <a:headEnd type="none" w="med" len="med"/>
                  <a:tailEnd type="arrow"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00"/>
                </a:p>
              </p:txBody>
            </p:sp>
          </p:grpSp>
          <p:cxnSp>
            <p:nvCxnSpPr>
              <p:cNvPr id="18" name="Straight Arrow Connector 17"/>
              <p:cNvCxnSpPr>
                <a:cxnSpLocks/>
                <a:stCxn id="24" idx="6"/>
                <a:endCxn id="35" idx="2"/>
              </p:cNvCxnSpPr>
              <p:nvPr/>
            </p:nvCxnSpPr>
            <p:spPr>
              <a:xfrm flipV="1">
                <a:off x="1478253" y="2146337"/>
                <a:ext cx="1604632" cy="862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stCxn id="24" idx="6"/>
                <a:endCxn id="34" idx="2"/>
              </p:cNvCxnSpPr>
              <p:nvPr/>
            </p:nvCxnSpPr>
            <p:spPr>
              <a:xfrm flipV="1">
                <a:off x="1478253" y="2655484"/>
                <a:ext cx="1579475" cy="353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24" idx="6"/>
                <a:endCxn id="33" idx="2"/>
              </p:cNvCxnSpPr>
              <p:nvPr/>
            </p:nvCxnSpPr>
            <p:spPr>
              <a:xfrm>
                <a:off x="1478253" y="3009032"/>
                <a:ext cx="1604632" cy="142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24" idx="6"/>
                <a:endCxn id="32" idx="2"/>
              </p:cNvCxnSpPr>
              <p:nvPr/>
            </p:nvCxnSpPr>
            <p:spPr>
              <a:xfrm>
                <a:off x="1478253" y="3009032"/>
                <a:ext cx="1579475" cy="644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a:stCxn id="24" idx="6"/>
                <a:endCxn id="31" idx="2"/>
              </p:cNvCxnSpPr>
              <p:nvPr/>
            </p:nvCxnSpPr>
            <p:spPr>
              <a:xfrm>
                <a:off x="1478253" y="3009032"/>
                <a:ext cx="1579475" cy="1155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29633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Contribution</a:t>
            </a:r>
          </a:p>
        </p:txBody>
      </p:sp>
      <p:sp>
        <p:nvSpPr>
          <p:cNvPr id="4" name="Slide Number Placeholder 3"/>
          <p:cNvSpPr>
            <a:spLocks noGrp="1"/>
          </p:cNvSpPr>
          <p:nvPr>
            <p:ph type="sldNum" sz="quarter" idx="12"/>
          </p:nvPr>
        </p:nvSpPr>
        <p:spPr/>
        <p:txBody>
          <a:bodyPr/>
          <a:lstStyle/>
          <a:p>
            <a:fld id="{0470F963-9A19-4DEA-8F72-2C3EA7111424}" type="slidenum">
              <a:rPr lang="en-US" smtClean="0"/>
              <a:pPr/>
              <a:t>46</a:t>
            </a:fld>
            <a:endParaRPr lang="en-US"/>
          </a:p>
        </p:txBody>
      </p:sp>
      <p:pic>
        <p:nvPicPr>
          <p:cNvPr id="5" name="Picture 4"/>
          <p:cNvPicPr>
            <a:picLocks noChangeAspect="1"/>
          </p:cNvPicPr>
          <p:nvPr/>
        </p:nvPicPr>
        <p:blipFill>
          <a:blip r:embed="rId2"/>
          <a:stretch>
            <a:fillRect/>
          </a:stretch>
        </p:blipFill>
        <p:spPr>
          <a:xfrm>
            <a:off x="304800" y="1600200"/>
            <a:ext cx="7413832" cy="4572219"/>
          </a:xfrm>
          <a:prstGeom prst="rect">
            <a:avLst/>
          </a:prstGeom>
        </p:spPr>
      </p:pic>
    </p:spTree>
    <p:extLst>
      <p:ext uri="{BB962C8B-B14F-4D97-AF65-F5344CB8AC3E}">
        <p14:creationId xmlns:p14="http://schemas.microsoft.com/office/powerpoint/2010/main" val="3276801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470F963-9A19-4DEA-8F72-2C3EA7111424}" type="slidenum">
              <a:rPr lang="en-US" smtClean="0"/>
              <a:pPr/>
              <a:t>47</a:t>
            </a:fld>
            <a:endParaRPr lang="en-US"/>
          </a:p>
        </p:txBody>
      </p:sp>
      <p:pic>
        <p:nvPicPr>
          <p:cNvPr id="5" name="Picture 4"/>
          <p:cNvPicPr>
            <a:picLocks noChangeAspect="1"/>
          </p:cNvPicPr>
          <p:nvPr/>
        </p:nvPicPr>
        <p:blipFill rotWithShape="1">
          <a:blip r:embed="rId2"/>
          <a:srcRect r="3533" b="10000"/>
          <a:stretch/>
        </p:blipFill>
        <p:spPr>
          <a:xfrm>
            <a:off x="450309" y="211859"/>
            <a:ext cx="8700618" cy="6172200"/>
          </a:xfrm>
          <a:prstGeom prst="rect">
            <a:avLst/>
          </a:prstGeom>
        </p:spPr>
      </p:pic>
    </p:spTree>
    <p:extLst>
      <p:ext uri="{BB962C8B-B14F-4D97-AF65-F5344CB8AC3E}">
        <p14:creationId xmlns:p14="http://schemas.microsoft.com/office/powerpoint/2010/main" val="2327789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lnSpcReduction="10000"/>
          </a:bodyPr>
          <a:lstStyle/>
          <a:p>
            <a:r>
              <a:rPr lang="en-US" dirty="0"/>
              <a:t>We described a real world playlist generation algorithm</a:t>
            </a:r>
          </a:p>
          <a:p>
            <a:r>
              <a:rPr lang="en-US" dirty="0"/>
              <a:t>Account for the heterogeneity across artists and genres</a:t>
            </a:r>
          </a:p>
          <a:p>
            <a:r>
              <a:rPr lang="en-US" dirty="0"/>
              <a:t>Support personalization</a:t>
            </a:r>
          </a:p>
          <a:p>
            <a:r>
              <a:rPr lang="en-US" dirty="0"/>
              <a:t>Graceful handling of “coldness”</a:t>
            </a:r>
          </a:p>
          <a:p>
            <a:r>
              <a:rPr lang="en-US" dirty="0"/>
              <a:t>A Bayesian model that utilizes the domain’s taxonomy</a:t>
            </a:r>
          </a:p>
          <a:p>
            <a:r>
              <a:rPr lang="en-US" dirty="0"/>
              <a:t>Efficient </a:t>
            </a:r>
            <a:r>
              <a:rPr lang="en-US" dirty="0" err="1"/>
              <a:t>variational</a:t>
            </a:r>
            <a:r>
              <a:rPr lang="en-US" dirty="0"/>
              <a:t> Bayes inference</a:t>
            </a:r>
          </a:p>
        </p:txBody>
      </p:sp>
      <p:sp>
        <p:nvSpPr>
          <p:cNvPr id="4" name="Slide Number Placeholder 3"/>
          <p:cNvSpPr>
            <a:spLocks noGrp="1"/>
          </p:cNvSpPr>
          <p:nvPr>
            <p:ph type="sldNum" sz="quarter" idx="12"/>
          </p:nvPr>
        </p:nvSpPr>
        <p:spPr/>
        <p:txBody>
          <a:bodyPr/>
          <a:lstStyle/>
          <a:p>
            <a:fld id="{0470F963-9A19-4DEA-8F72-2C3EA7111424}" type="slidenum">
              <a:rPr lang="en-US" smtClean="0"/>
              <a:pPr/>
              <a:t>48</a:t>
            </a:fld>
            <a:endParaRPr lang="en-US"/>
          </a:p>
        </p:txBody>
      </p:sp>
    </p:spTree>
    <p:extLst>
      <p:ext uri="{BB962C8B-B14F-4D97-AF65-F5344CB8AC3E}">
        <p14:creationId xmlns:p14="http://schemas.microsoft.com/office/powerpoint/2010/main" val="216747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00200"/>
            <a:ext cx="8229600" cy="944562"/>
          </a:xfrm>
        </p:spPr>
        <p:txBody>
          <a:bodyPr/>
          <a:lstStyle/>
          <a:p>
            <a:r>
              <a:rPr lang="en-US" dirty="0"/>
              <a:t>Thank You!</a:t>
            </a:r>
          </a:p>
        </p:txBody>
      </p:sp>
      <p:sp>
        <p:nvSpPr>
          <p:cNvPr id="4" name="Slide Number Placeholder 3"/>
          <p:cNvSpPr>
            <a:spLocks noGrp="1"/>
          </p:cNvSpPr>
          <p:nvPr>
            <p:ph type="sldNum" sz="quarter" idx="12"/>
          </p:nvPr>
        </p:nvSpPr>
        <p:spPr/>
        <p:txBody>
          <a:bodyPr/>
          <a:lstStyle/>
          <a:p>
            <a:fld id="{0470F963-9A19-4DEA-8F72-2C3EA7111424}" type="slidenum">
              <a:rPr lang="en-US" smtClean="0"/>
              <a:pPr/>
              <a:t>49</a:t>
            </a:fld>
            <a:endParaRPr lang="en-US"/>
          </a:p>
        </p:txBody>
      </p:sp>
      <p:pic>
        <p:nvPicPr>
          <p:cNvPr id="5" name="Picture 4"/>
          <p:cNvPicPr>
            <a:picLocks noChangeAspect="1"/>
          </p:cNvPicPr>
          <p:nvPr/>
        </p:nvPicPr>
        <p:blipFill>
          <a:blip r:embed="rId2"/>
          <a:stretch>
            <a:fillRect/>
          </a:stretch>
        </p:blipFill>
        <p:spPr>
          <a:xfrm>
            <a:off x="2819400" y="3962400"/>
            <a:ext cx="3515049" cy="1267228"/>
          </a:xfrm>
          <a:prstGeom prst="rect">
            <a:avLst/>
          </a:prstGeom>
        </p:spPr>
      </p:pic>
    </p:spTree>
    <p:extLst>
      <p:ext uri="{BB962C8B-B14F-4D97-AF65-F5344CB8AC3E}">
        <p14:creationId xmlns:p14="http://schemas.microsoft.com/office/powerpoint/2010/main" val="362067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470F963-9A19-4DEA-8F72-2C3EA7111424}" type="slidenum">
              <a:rPr lang="en-US" smtClean="0"/>
              <a:pPr/>
              <a:t>5</a:t>
            </a:fld>
            <a:endParaRPr lang="en-US"/>
          </a:p>
        </p:txBody>
      </p:sp>
      <p:pic>
        <p:nvPicPr>
          <p:cNvPr id="5" name="Picture 4" descr="Automatically generated description: nintendo"/>
          <p:cNvPicPr>
            <a:picLocks noChangeAspect="1"/>
          </p:cNvPicPr>
          <p:nvPr/>
        </p:nvPicPr>
        <p:blipFill>
          <a:blip r:embed="rId2"/>
          <a:stretch>
            <a:fillRect/>
          </a:stretch>
        </p:blipFill>
        <p:spPr>
          <a:xfrm>
            <a:off x="0" y="0"/>
            <a:ext cx="9144000" cy="2912570"/>
          </a:xfrm>
          <a:prstGeom prst="rect">
            <a:avLst/>
          </a:prstGeom>
        </p:spPr>
      </p:pic>
      <p:pic>
        <p:nvPicPr>
          <p:cNvPr id="6" name="Picture 5" descr="Automatically generated description: nintendo, screenshot, abstract"/>
          <p:cNvPicPr>
            <a:picLocks noChangeAspect="1"/>
          </p:cNvPicPr>
          <p:nvPr/>
        </p:nvPicPr>
        <p:blipFill>
          <a:blip r:embed="rId3"/>
          <a:stretch>
            <a:fillRect/>
          </a:stretch>
        </p:blipFill>
        <p:spPr>
          <a:xfrm>
            <a:off x="0" y="2971800"/>
            <a:ext cx="9144000" cy="2833003"/>
          </a:xfrm>
          <a:prstGeom prst="rect">
            <a:avLst/>
          </a:prstGeom>
        </p:spPr>
      </p:pic>
    </p:spTree>
    <p:extLst>
      <p:ext uri="{BB962C8B-B14F-4D97-AF65-F5344CB8AC3E}">
        <p14:creationId xmlns:p14="http://schemas.microsoft.com/office/powerpoint/2010/main" val="267804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Task</a:t>
            </a:r>
          </a:p>
        </p:txBody>
      </p:sp>
      <p:sp>
        <p:nvSpPr>
          <p:cNvPr id="3" name="Content Placeholder 2"/>
          <p:cNvSpPr>
            <a:spLocks noGrp="1"/>
          </p:cNvSpPr>
          <p:nvPr>
            <p:ph idx="1"/>
          </p:nvPr>
        </p:nvSpPr>
        <p:spPr/>
        <p:txBody>
          <a:bodyPr>
            <a:normAutofit fontScale="92500" lnSpcReduction="10000"/>
          </a:bodyPr>
          <a:lstStyle/>
          <a:p>
            <a:r>
              <a:rPr lang="en-US" u="sng" dirty="0"/>
              <a:t>Goal</a:t>
            </a:r>
            <a:r>
              <a:rPr lang="en-US" dirty="0"/>
              <a:t>: Given a seed artist, generate a track playlist</a:t>
            </a:r>
            <a:br>
              <a:rPr lang="en-US" dirty="0"/>
            </a:br>
            <a:endParaRPr lang="en-US" dirty="0"/>
          </a:p>
          <a:p>
            <a:r>
              <a:rPr lang="en-US" dirty="0"/>
              <a:t>Millions of users, tens of millions of tracks</a:t>
            </a:r>
            <a:br>
              <a:rPr lang="en-US" dirty="0"/>
            </a:br>
            <a:endParaRPr lang="en-US" dirty="0"/>
          </a:p>
          <a:p>
            <a:r>
              <a:rPr lang="en-US" dirty="0"/>
              <a:t>Support different type of similarities</a:t>
            </a:r>
            <a:br>
              <a:rPr lang="en-US" dirty="0"/>
            </a:br>
            <a:endParaRPr lang="en-US" dirty="0"/>
          </a:p>
          <a:p>
            <a:r>
              <a:rPr lang="en-US" dirty="0"/>
              <a:t>Personalization</a:t>
            </a:r>
            <a:br>
              <a:rPr lang="en-US" dirty="0"/>
            </a:br>
            <a:endParaRPr lang="en-US" dirty="0"/>
          </a:p>
          <a:p>
            <a:r>
              <a:rPr lang="en-US" dirty="0"/>
              <a:t>Real world online execution</a:t>
            </a:r>
            <a:br>
              <a:rPr lang="en-US" dirty="0"/>
            </a:br>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Confidential Microsoft Corporation</a:t>
            </a:r>
          </a:p>
        </p:txBody>
      </p:sp>
      <p:sp>
        <p:nvSpPr>
          <p:cNvPr id="5" name="Slide Number Placeholder 4"/>
          <p:cNvSpPr>
            <a:spLocks noGrp="1"/>
          </p:cNvSpPr>
          <p:nvPr>
            <p:ph type="sldNum" sz="quarter" idx="12"/>
          </p:nvPr>
        </p:nvSpPr>
        <p:spPr/>
        <p:txBody>
          <a:bodyPr/>
          <a:lstStyle/>
          <a:p>
            <a:fld id="{0470F963-9A19-4DEA-8F72-2C3EA7111424}" type="slidenum">
              <a:rPr lang="en-US" smtClean="0"/>
              <a:pPr/>
              <a:t>6</a:t>
            </a:fld>
            <a:endParaRPr lang="en-US"/>
          </a:p>
        </p:txBody>
      </p:sp>
    </p:spTree>
    <p:extLst>
      <p:ext uri="{BB962C8B-B14F-4D97-AF65-F5344CB8AC3E}">
        <p14:creationId xmlns:p14="http://schemas.microsoft.com/office/powerpoint/2010/main" val="2113168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200400" y="2137353"/>
            <a:ext cx="3704358" cy="3565676"/>
            <a:chOff x="3200400" y="2137353"/>
            <a:chExt cx="3704358" cy="3565676"/>
          </a:xfrm>
        </p:grpSpPr>
        <p:grpSp>
          <p:nvGrpSpPr>
            <p:cNvPr id="19" name="Group 18"/>
            <p:cNvGrpSpPr/>
            <p:nvPr/>
          </p:nvGrpSpPr>
          <p:grpSpPr>
            <a:xfrm>
              <a:off x="3200400" y="2634245"/>
              <a:ext cx="2743200" cy="3068784"/>
              <a:chOff x="3200400" y="2057399"/>
              <a:chExt cx="2743200" cy="3068784"/>
            </a:xfrm>
          </p:grpSpPr>
          <p:sp>
            <p:nvSpPr>
              <p:cNvPr id="18" name="Rectangle: Rounded Corners 17"/>
              <p:cNvSpPr/>
              <p:nvPr/>
            </p:nvSpPr>
            <p:spPr>
              <a:xfrm>
                <a:off x="3200400" y="3276600"/>
                <a:ext cx="2251363" cy="1849583"/>
              </a:xfrm>
              <a:prstGeom prst="roundRect">
                <a:avLst/>
              </a:prstGeom>
              <a:pattFill prst="wdUpDiag">
                <a:fgClr>
                  <a:schemeClr val="accent5"/>
                </a:fgClr>
                <a:bgClr>
                  <a:schemeClr val="bg1"/>
                </a:bgClr>
              </a:pattFill>
              <a:ln>
                <a:noFill/>
                <a:headEnd type="none" w="med" len="med"/>
                <a:tailEnd type="arrow"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ectangle: Rounded Corners 16"/>
              <p:cNvSpPr/>
              <p:nvPr/>
            </p:nvSpPr>
            <p:spPr>
              <a:xfrm>
                <a:off x="3200400" y="2057399"/>
                <a:ext cx="2743200" cy="1689979"/>
              </a:xfrm>
              <a:prstGeom prst="roundRect">
                <a:avLst/>
              </a:prstGeom>
              <a:pattFill prst="wdUpDiag">
                <a:fgClr>
                  <a:schemeClr val="accent5"/>
                </a:fgClr>
                <a:bgClr>
                  <a:schemeClr val="bg1"/>
                </a:bgClr>
              </a:pattFill>
              <a:ln>
                <a:noFill/>
                <a:headEnd type="none" w="med" len="med"/>
                <a:tailEnd type="arrow"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20" name="TextBox 19"/>
            <p:cNvSpPr txBox="1"/>
            <p:nvPr/>
          </p:nvSpPr>
          <p:spPr>
            <a:xfrm>
              <a:off x="3200400" y="2137353"/>
              <a:ext cx="3704358" cy="461665"/>
            </a:xfrm>
            <a:prstGeom prst="rect">
              <a:avLst/>
            </a:prstGeom>
            <a:noFill/>
          </p:spPr>
          <p:txBody>
            <a:bodyPr wrap="square" rtlCol="0">
              <a:spAutoFit/>
            </a:bodyPr>
            <a:lstStyle/>
            <a:p>
              <a:r>
                <a:rPr lang="en-US" sz="2400" b="1" dirty="0">
                  <a:solidFill>
                    <a:schemeClr val="accent1"/>
                  </a:solidFill>
                </a:rPr>
                <a:t>context</a:t>
              </a:r>
            </a:p>
          </p:txBody>
        </p:sp>
      </p:grpSp>
      <p:sp>
        <p:nvSpPr>
          <p:cNvPr id="2" name="Title 1"/>
          <p:cNvSpPr>
            <a:spLocks noGrp="1"/>
          </p:cNvSpPr>
          <p:nvPr>
            <p:ph type="title"/>
          </p:nvPr>
        </p:nvSpPr>
        <p:spPr/>
        <p:txBody>
          <a:bodyPr>
            <a:normAutofit fontScale="90000"/>
          </a:bodyPr>
          <a:lstStyle/>
          <a:p>
            <a:r>
              <a:rPr lang="en-US" dirty="0"/>
              <a:t>How can we choose the next track?</a:t>
            </a:r>
          </a:p>
        </p:txBody>
      </p:sp>
      <p:sp>
        <p:nvSpPr>
          <p:cNvPr id="3" name="Content Placeholder 2"/>
          <p:cNvSpPr>
            <a:spLocks noGrp="1"/>
          </p:cNvSpPr>
          <p:nvPr>
            <p:ph idx="1"/>
          </p:nvPr>
        </p:nvSpPr>
        <p:spPr>
          <a:xfrm>
            <a:off x="381000" y="1370590"/>
            <a:ext cx="8229600" cy="679607"/>
          </a:xfrm>
        </p:spPr>
        <p:txBody>
          <a:bodyPr>
            <a:normAutofit fontScale="70000" lnSpcReduction="20000"/>
          </a:bodyPr>
          <a:lstStyle/>
          <a:p>
            <a:r>
              <a:rPr lang="en-US" u="sng" dirty="0"/>
              <a:t>Goal</a:t>
            </a:r>
            <a:r>
              <a:rPr lang="en-US" dirty="0"/>
              <a:t>: Given a seed artist, generate a tracks playlist.</a:t>
            </a:r>
            <a:br>
              <a:rPr lang="en-US" dirty="0"/>
            </a:br>
            <a:endParaRPr lang="en-US" dirty="0"/>
          </a:p>
        </p:txBody>
      </p:sp>
      <p:sp>
        <p:nvSpPr>
          <p:cNvPr id="4" name="Slide Number Placeholder 3"/>
          <p:cNvSpPr>
            <a:spLocks noGrp="1"/>
          </p:cNvSpPr>
          <p:nvPr>
            <p:ph type="sldNum" sz="quarter" idx="12"/>
          </p:nvPr>
        </p:nvSpPr>
        <p:spPr/>
        <p:txBody>
          <a:bodyPr/>
          <a:lstStyle/>
          <a:p>
            <a:fld id="{0470F963-9A19-4DEA-8F72-2C3EA7111424}" type="slidenum">
              <a:rPr lang="en-US" smtClean="0"/>
              <a:pPr/>
              <a:t>7</a:t>
            </a:fld>
            <a:endParaRPr lang="en-US"/>
          </a:p>
        </p:txBody>
      </p:sp>
      <p:sp>
        <p:nvSpPr>
          <p:cNvPr id="6" name="Rectangle: Rounded Corners 5"/>
          <p:cNvSpPr/>
          <p:nvPr/>
        </p:nvSpPr>
        <p:spPr>
          <a:xfrm>
            <a:off x="497033" y="4560028"/>
            <a:ext cx="914400" cy="914400"/>
          </a:xfrm>
          <a:prstGeom prst="roundRect">
            <a:avLst/>
          </a:prstGeom>
          <a:ln>
            <a:headEnd type="none" w="med" len="med"/>
            <a:tailEnd type="arrow" w="med" len="med"/>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Track 1</a:t>
            </a:r>
          </a:p>
        </p:txBody>
      </p:sp>
      <p:sp>
        <p:nvSpPr>
          <p:cNvPr id="7" name="Rectangle: Rounded Corners 6"/>
          <p:cNvSpPr/>
          <p:nvPr/>
        </p:nvSpPr>
        <p:spPr>
          <a:xfrm>
            <a:off x="1532660" y="4560028"/>
            <a:ext cx="914400" cy="914400"/>
          </a:xfrm>
          <a:prstGeom prst="roundRect">
            <a:avLst/>
          </a:prstGeom>
          <a:ln>
            <a:headEnd type="none" w="med" len="med"/>
            <a:tailEnd type="arrow" w="med" len="med"/>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Track 2</a:t>
            </a:r>
          </a:p>
        </p:txBody>
      </p:sp>
      <p:sp>
        <p:nvSpPr>
          <p:cNvPr id="8" name="Rectangle: Rounded Corners 7"/>
          <p:cNvSpPr/>
          <p:nvPr/>
        </p:nvSpPr>
        <p:spPr>
          <a:xfrm>
            <a:off x="3415146" y="4560028"/>
            <a:ext cx="914400" cy="914400"/>
          </a:xfrm>
          <a:prstGeom prst="roundRect">
            <a:avLst/>
          </a:prstGeom>
          <a:ln>
            <a:headEnd type="none" w="med" len="med"/>
            <a:tailEnd type="arrow" w="med" len="med"/>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Track i-1</a:t>
            </a:r>
          </a:p>
        </p:txBody>
      </p:sp>
      <p:sp>
        <p:nvSpPr>
          <p:cNvPr id="9" name="Rectangle: Rounded Corners 8"/>
          <p:cNvSpPr/>
          <p:nvPr/>
        </p:nvSpPr>
        <p:spPr>
          <a:xfrm>
            <a:off x="4450773" y="4539246"/>
            <a:ext cx="914400" cy="914400"/>
          </a:xfrm>
          <a:prstGeom prst="roundRect">
            <a:avLst/>
          </a:prstGeom>
          <a:ln>
            <a:headEnd type="none" w="med" len="med"/>
            <a:tailEnd type="arrow" w="med" len="med"/>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Track </a:t>
            </a:r>
            <a:br>
              <a:rPr lang="en-US" dirty="0"/>
            </a:br>
            <a:r>
              <a:rPr lang="en-US" dirty="0" err="1"/>
              <a:t>i</a:t>
            </a:r>
            <a:endParaRPr lang="en-US" dirty="0"/>
          </a:p>
        </p:txBody>
      </p:sp>
      <p:sp>
        <p:nvSpPr>
          <p:cNvPr id="10" name="Rectangle: Rounded Corners 9"/>
          <p:cNvSpPr/>
          <p:nvPr/>
        </p:nvSpPr>
        <p:spPr>
          <a:xfrm>
            <a:off x="5486400" y="4539246"/>
            <a:ext cx="914400" cy="914400"/>
          </a:xfrm>
          <a:prstGeom prst="roundRect">
            <a:avLst/>
          </a:prstGeom>
          <a:ln>
            <a:headEnd type="none" w="med" len="med"/>
            <a:tailEnd type="arrow" w="med" len="med"/>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Track </a:t>
            </a:r>
            <a:br>
              <a:rPr lang="en-US" dirty="0"/>
            </a:br>
            <a:r>
              <a:rPr lang="en-US" dirty="0"/>
              <a:t>i+1</a:t>
            </a:r>
          </a:p>
        </p:txBody>
      </p:sp>
      <p:sp>
        <p:nvSpPr>
          <p:cNvPr id="11" name="TextBox 10"/>
          <p:cNvSpPr txBox="1"/>
          <p:nvPr/>
        </p:nvSpPr>
        <p:spPr>
          <a:xfrm>
            <a:off x="2351810" y="4483828"/>
            <a:ext cx="1143000" cy="830997"/>
          </a:xfrm>
          <a:prstGeom prst="rect">
            <a:avLst/>
          </a:prstGeom>
          <a:noFill/>
        </p:spPr>
        <p:txBody>
          <a:bodyPr wrap="square" rtlCol="0">
            <a:spAutoFit/>
          </a:bodyPr>
          <a:lstStyle/>
          <a:p>
            <a:pPr algn="ctr"/>
            <a:r>
              <a:rPr lang="en-US" sz="4800" dirty="0"/>
              <a:t>….</a:t>
            </a:r>
          </a:p>
        </p:txBody>
      </p:sp>
      <p:sp>
        <p:nvSpPr>
          <p:cNvPr id="12" name="Rectangle: Rounded Corners 11"/>
          <p:cNvSpPr/>
          <p:nvPr/>
        </p:nvSpPr>
        <p:spPr>
          <a:xfrm>
            <a:off x="3404755" y="2993021"/>
            <a:ext cx="2076448" cy="914400"/>
          </a:xfrm>
          <a:prstGeom prst="roundRect">
            <a:avLst/>
          </a:prstGeom>
          <a:ln>
            <a:headEnd type="none" w="med" len="med"/>
            <a:tailEnd type="arrow" w="med" len="med"/>
          </a:ln>
        </p:spPr>
        <p:style>
          <a:lnRef idx="0">
            <a:schemeClr val="dk1"/>
          </a:lnRef>
          <a:fillRef idx="3">
            <a:schemeClr val="dk1"/>
          </a:fillRef>
          <a:effectRef idx="3">
            <a:schemeClr val="dk1"/>
          </a:effectRef>
          <a:fontRef idx="minor">
            <a:schemeClr val="lt1"/>
          </a:fontRef>
        </p:style>
        <p:txBody>
          <a:bodyPr rtlCol="0" anchor="ctr"/>
          <a:lstStyle/>
          <a:p>
            <a:pPr algn="ctr"/>
            <a:r>
              <a:rPr lang="en-US" dirty="0"/>
              <a:t>Seed artist</a:t>
            </a:r>
          </a:p>
        </p:txBody>
      </p:sp>
      <p:cxnSp>
        <p:nvCxnSpPr>
          <p:cNvPr id="14" name="Connector: Curved 13"/>
          <p:cNvCxnSpPr>
            <a:stCxn id="9" idx="2"/>
            <a:endCxn id="10" idx="2"/>
          </p:cNvCxnSpPr>
          <p:nvPr/>
        </p:nvCxnSpPr>
        <p:spPr>
          <a:xfrm rot="16200000" flipH="1">
            <a:off x="5425786" y="4935832"/>
            <a:ext cx="12700" cy="1035627"/>
          </a:xfrm>
          <a:prstGeom prst="curvedConnector3">
            <a:avLst>
              <a:gd name="adj1" fmla="val 561818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2" name="Rectangle 21"/>
              <p:cNvSpPr/>
              <p:nvPr/>
            </p:nvSpPr>
            <p:spPr>
              <a:xfrm>
                <a:off x="4641902" y="6475953"/>
                <a:ext cx="2381485" cy="4023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𝑑</m:t>
                              </m:r>
                            </m:sub>
                          </m:sSub>
                        </m:e>
                      </m:d>
                    </m:oMath>
                  </m:oMathPara>
                </a14:m>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4641902" y="6475953"/>
                <a:ext cx="2381485" cy="4023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6468338" y="4694062"/>
                <a:ext cx="1151662" cy="646331"/>
              </a:xfrm>
              <a:prstGeom prst="rect">
                <a:avLst/>
              </a:prstGeom>
            </p:spPr>
            <p:txBody>
              <a:bodyPr wrap="none">
                <a:spAutoFit/>
              </a:bodyPr>
              <a:lstStyle/>
              <a:p>
                <a:r>
                  <a:rPr lang="en-US" b="1" dirty="0"/>
                  <a:t>label</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0,1</m:t>
                        </m:r>
                      </m:e>
                    </m:d>
                  </m:oMath>
                </a14:m>
                <a:r>
                  <a:rPr lang="en-US" dirty="0"/>
                  <a:t> </a:t>
                </a:r>
              </a:p>
            </p:txBody>
          </p:sp>
        </mc:Choice>
        <mc:Fallback xmlns="">
          <p:sp>
            <p:nvSpPr>
              <p:cNvPr id="23" name="Rectangle 22"/>
              <p:cNvSpPr>
                <a:spLocks noRot="1" noChangeAspect="1" noMove="1" noResize="1" noEditPoints="1" noAdjustHandles="1" noChangeArrowheads="1" noChangeShapeType="1" noTextEdit="1"/>
              </p:cNvSpPr>
              <p:nvPr/>
            </p:nvSpPr>
            <p:spPr>
              <a:xfrm>
                <a:off x="6468338" y="4694062"/>
                <a:ext cx="1151662" cy="646331"/>
              </a:xfrm>
              <a:prstGeom prst="rect">
                <a:avLst/>
              </a:prstGeom>
              <a:blipFill>
                <a:blip r:embed="rId3"/>
                <a:stretch>
                  <a:fillRect l="-4233"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4724400" y="6183435"/>
                <a:ext cx="2030558" cy="369332"/>
              </a:xfrm>
              <a:prstGeom prst="rect">
                <a:avLst/>
              </a:prstGeom>
              <a:noFill/>
            </p:spPr>
            <p:txBody>
              <a:bodyPr wrap="square" lIns="0" tIns="0" rIns="0" bIns="0" rtlCol="0">
                <a:spAutoFit/>
              </a:bodyPr>
              <a:lstStyle/>
              <a:p>
                <a:r>
                  <a:rPr lang="en-US" sz="2000" b="1" dirty="0"/>
                  <a:t>model  </a:t>
                </a: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𝐱</m:t>
                            </m:r>
                          </m:e>
                          <m:sub>
                            <m:r>
                              <a:rPr lang="en-US" sz="2400" b="0" i="1" smtClean="0">
                                <a:latin typeface="Cambria Math" panose="02040503050406030204" pitchFamily="18" charset="0"/>
                              </a:rPr>
                              <m:t>𝑖</m:t>
                            </m:r>
                          </m:sub>
                        </m:sSub>
                      </m:e>
                    </m:d>
                  </m:oMath>
                </a14:m>
                <a:endParaRPr lang="en-US" sz="2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4724400" y="6183435"/>
                <a:ext cx="2030558" cy="369332"/>
              </a:xfrm>
              <a:prstGeom prst="rect">
                <a:avLst/>
              </a:prstGeom>
              <a:blipFill>
                <a:blip r:embed="rId4"/>
                <a:stretch>
                  <a:fillRect l="-7508" t="-8197" b="-37705"/>
                </a:stretch>
              </a:blipFill>
            </p:spPr>
            <p:txBody>
              <a:bodyPr/>
              <a:lstStyle/>
              <a:p>
                <a:r>
                  <a:rPr lang="en-US">
                    <a:noFill/>
                  </a:rPr>
                  <a:t> </a:t>
                </a:r>
              </a:p>
            </p:txBody>
          </p:sp>
        </mc:Fallback>
      </mc:AlternateContent>
    </p:spTree>
    <p:extLst>
      <p:ext uri="{BB962C8B-B14F-4D97-AF65-F5344CB8AC3E}">
        <p14:creationId xmlns:p14="http://schemas.microsoft.com/office/powerpoint/2010/main" val="410530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Creating Playlists – A Classification Problem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511732"/>
                <a:ext cx="8229600" cy="4830763"/>
              </a:xfrm>
            </p:spPr>
            <p:txBody>
              <a:bodyPr>
                <a:normAutofit fontScale="85000" lnSpcReduction="10000"/>
              </a:bodyPr>
              <a:lstStyle/>
              <a:p>
                <a:r>
                  <a:rPr lang="en-US" dirty="0"/>
                  <a:t>Let </a:t>
                </a:r>
                <a14:m>
                  <m:oMath xmlns:m="http://schemas.openxmlformats.org/officeDocument/2006/math">
                    <m:sSub>
                      <m:sSubPr>
                        <m:ctrlPr>
                          <a:rPr lang="en-US" b="0"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𝑑</m:t>
                            </m:r>
                          </m:sub>
                        </m:sSub>
                      </m:e>
                    </m:d>
                  </m:oMath>
                </a14:m>
                <a:r>
                  <a:rPr lang="en-US" dirty="0"/>
                  <a:t> denote a feature vector encoding the proposition of appending a particular track </a:t>
                </a:r>
                <a14:m>
                  <m:oMath xmlns:m="http://schemas.openxmlformats.org/officeDocument/2006/math">
                    <m:r>
                      <a:rPr lang="en-US" i="1">
                        <a:latin typeface="Cambria Math" panose="02040503050406030204" pitchFamily="18" charset="0"/>
                      </a:rPr>
                      <m:t>𝑖</m:t>
                    </m:r>
                  </m:oMath>
                </a14:m>
                <a:r>
                  <a:rPr lang="en-US" dirty="0"/>
                  <a:t> to a playlist. </a:t>
                </a:r>
                <a:br>
                  <a:rPr lang="en-US" dirty="0"/>
                </a:br>
                <a:endParaRPr lang="en-US" dirty="0"/>
              </a:p>
              <a:p>
                <a:r>
                  <a:rPr lang="en-US" dirty="0"/>
                  <a:t>Feature are defined relative to a “context” which includes the seed artist and previously chosen tracks. </a:t>
                </a:r>
                <a:br>
                  <a:rPr lang="en-US" dirty="0"/>
                </a:br>
                <a:endParaRPr lang="en-US" dirty="0"/>
              </a:p>
              <a:p>
                <a:r>
                  <a:rPr lang="en-US" dirty="0"/>
                  <a:t>The label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a14:m>
                <a:r>
                  <a:rPr lang="en-US" dirty="0"/>
                  <a:t> indicates the success/ failure of the proposition encoded by the feature vector.</a:t>
                </a:r>
                <a:br>
                  <a:rPr lang="en-US" dirty="0"/>
                </a:br>
                <a:endParaRPr lang="en-US" dirty="0"/>
              </a:p>
              <a:p>
                <a:r>
                  <a:rPr lang="en-US" dirty="0"/>
                  <a:t>We build a generative model to predict the success of a proposition.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511732"/>
                <a:ext cx="8229600" cy="4830763"/>
              </a:xfrm>
              <a:blipFill>
                <a:blip r:embed="rId2"/>
                <a:stretch>
                  <a:fillRect l="-1259" t="-1389" r="-2000" b="-32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470F963-9A19-4DEA-8F72-2C3EA7111424}" type="slidenum">
              <a:rPr lang="en-US" smtClean="0"/>
              <a:pPr/>
              <a:t>8</a:t>
            </a:fld>
            <a:endParaRPr lang="en-US"/>
          </a:p>
        </p:txBody>
      </p:sp>
    </p:spTree>
    <p:extLst>
      <p:ext uri="{BB962C8B-B14F-4D97-AF65-F5344CB8AC3E}">
        <p14:creationId xmlns:p14="http://schemas.microsoft.com/office/powerpoint/2010/main" val="230802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Similarity - Usage</a:t>
            </a:r>
          </a:p>
        </p:txBody>
      </p:sp>
      <p:sp>
        <p:nvSpPr>
          <p:cNvPr id="4" name="Slide Number Placeholder 3"/>
          <p:cNvSpPr>
            <a:spLocks noGrp="1"/>
          </p:cNvSpPr>
          <p:nvPr>
            <p:ph type="sldNum" sz="quarter" idx="12"/>
          </p:nvPr>
        </p:nvSpPr>
        <p:spPr/>
        <p:txBody>
          <a:bodyPr/>
          <a:lstStyle/>
          <a:p>
            <a:fld id="{0470F963-9A19-4DEA-8F72-2C3EA7111424}" type="slidenum">
              <a:rPr lang="en-US" smtClean="0"/>
              <a:pPr/>
              <a:t>9</a:t>
            </a:fld>
            <a:endParaRPr lang="en-US"/>
          </a:p>
        </p:txBody>
      </p:sp>
      <p:pic>
        <p:nvPicPr>
          <p:cNvPr id="5" name="Picture 4" descr="Automatically generated description: nintendo, text, map, sky"/>
          <p:cNvPicPr>
            <a:picLocks noChangeAspect="1"/>
          </p:cNvPicPr>
          <p:nvPr/>
        </p:nvPicPr>
        <p:blipFill>
          <a:blip r:embed="rId2"/>
          <a:stretch>
            <a:fillRect/>
          </a:stretch>
        </p:blipFill>
        <p:spPr>
          <a:xfrm>
            <a:off x="1143000" y="1862433"/>
            <a:ext cx="6629400" cy="4507772"/>
          </a:xfrm>
          <a:prstGeom prst="rect">
            <a:avLst/>
          </a:prstGeom>
        </p:spPr>
      </p:pic>
    </p:spTree>
    <p:extLst>
      <p:ext uri="{BB962C8B-B14F-4D97-AF65-F5344CB8AC3E}">
        <p14:creationId xmlns:p14="http://schemas.microsoft.com/office/powerpoint/2010/main" val="20201397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headEnd type="none" w="med" len="med"/>
          <a:tailEnd type="arrow" w="med" len="med"/>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22457</TotalTime>
  <Words>1610</Words>
  <Application>Microsoft Office PowerPoint</Application>
  <PresentationFormat>On-screen Show (4:3)</PresentationFormat>
  <Paragraphs>289</Paragraphs>
  <Slides>49</Slides>
  <Notes>1</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Cambria Math</vt:lpstr>
      <vt:lpstr>Office Theme</vt:lpstr>
      <vt:lpstr>Groove Radio: A Bayesian Hierarchical Model for Personalized Playlist Generation </vt:lpstr>
      <vt:lpstr>Abstract</vt:lpstr>
      <vt:lpstr>Groove Radio</vt:lpstr>
      <vt:lpstr>PowerPoint Presentation</vt:lpstr>
      <vt:lpstr>PowerPoint Presentation</vt:lpstr>
      <vt:lpstr>The Task</vt:lpstr>
      <vt:lpstr>How can we choose the next track?</vt:lpstr>
      <vt:lpstr>Creating Playlists – A Classification Problem </vt:lpstr>
      <vt:lpstr>Types of Similarity - Usage</vt:lpstr>
      <vt:lpstr>Types of Similarity - Audio</vt:lpstr>
      <vt:lpstr>Types of similarity – Meta-data</vt:lpstr>
      <vt:lpstr>Types of similarity – Meta-data</vt:lpstr>
      <vt:lpstr>Types of similarity – Meta-data</vt:lpstr>
      <vt:lpstr>Types of Similarity - Popularity</vt:lpstr>
      <vt:lpstr>The classification problem</vt:lpstr>
      <vt:lpstr>The classification problem</vt:lpstr>
      <vt:lpstr>A Naïve Solution</vt:lpstr>
      <vt:lpstr>Different models for different artists</vt:lpstr>
      <vt:lpstr>Different models for different artists</vt:lpstr>
      <vt:lpstr>Different models for different users</vt:lpstr>
      <vt:lpstr>Our Approach</vt:lpstr>
      <vt:lpstr>The Music Domain Taxonomy</vt:lpstr>
      <vt:lpstr>The Music Domain Taxonomy</vt:lpstr>
      <vt:lpstr>Hierarchical Model</vt:lpstr>
      <vt:lpstr>Hierarchical Model Cont.</vt:lpstr>
      <vt:lpstr>Personalized Model</vt:lpstr>
      <vt:lpstr>Graphical Model</vt:lpstr>
      <vt:lpstr>The Joint Probability</vt:lpstr>
      <vt:lpstr>Inference Approaches</vt:lpstr>
      <vt:lpstr>Learning Artists</vt:lpstr>
      <vt:lpstr>Learning Users</vt:lpstr>
      <vt:lpstr>Learning Sub-Genres</vt:lpstr>
      <vt:lpstr>Learning Genres</vt:lpstr>
      <vt:lpstr>The Global Prior</vt:lpstr>
      <vt:lpstr>The Precision Parameters</vt:lpstr>
      <vt:lpstr>Practical Considerations</vt:lpstr>
      <vt:lpstr>Datasets</vt:lpstr>
      <vt:lpstr>Dataset Statistics </vt:lpstr>
      <vt:lpstr>Groove Music Dataset</vt:lpstr>
      <vt:lpstr>Groove Music Dataset</vt:lpstr>
      <vt:lpstr>Groove Music Dataset</vt:lpstr>
      <vt:lpstr>Groove Music Dataset</vt:lpstr>
      <vt:lpstr>Groove Music Dataset</vt:lpstr>
      <vt:lpstr>Groove Music Dataset</vt:lpstr>
      <vt:lpstr>30Music Dataset</vt:lpstr>
      <vt:lpstr>Feature Contribution</vt:lpstr>
      <vt:lpstr>PowerPoint Presentation</vt:lpstr>
      <vt:lpstr>Conclusions</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IEB Recommendations</dc:title>
  <dc:creator>Nir Nice</dc:creator>
  <cp:lastModifiedBy>Noam Koenigstein</cp:lastModifiedBy>
  <cp:revision>2944</cp:revision>
  <cp:lastPrinted>2012-04-22T12:37:11Z</cp:lastPrinted>
  <dcterms:created xsi:type="dcterms:W3CDTF">2010-01-13T14:12:33Z</dcterms:created>
  <dcterms:modified xsi:type="dcterms:W3CDTF">2017-08-31T08:19:50Z</dcterms:modified>
</cp:coreProperties>
</file>